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56" r:id="rId3"/>
    <p:sldId id="259" r:id="rId4"/>
    <p:sldId id="260" r:id="rId5"/>
    <p:sldId id="288" r:id="rId6"/>
    <p:sldId id="261" r:id="rId7"/>
    <p:sldId id="272" r:id="rId8"/>
    <p:sldId id="262" r:id="rId9"/>
    <p:sldId id="274" r:id="rId10"/>
    <p:sldId id="284" r:id="rId11"/>
    <p:sldId id="283" r:id="rId12"/>
    <p:sldId id="277" r:id="rId13"/>
    <p:sldId id="285" r:id="rId14"/>
    <p:sldId id="278" r:id="rId15"/>
    <p:sldId id="287" r:id="rId16"/>
    <p:sldId id="279" r:id="rId17"/>
    <p:sldId id="286" r:id="rId18"/>
    <p:sldId id="280" r:id="rId19"/>
    <p:sldId id="291" r:id="rId20"/>
    <p:sldId id="281" r:id="rId21"/>
    <p:sldId id="289" r:id="rId22"/>
    <p:sldId id="290" r:id="rId23"/>
    <p:sldId id="269" r:id="rId24"/>
    <p:sldId id="26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FAFCB173-A2F6-47A9-8711-BC94438CC76F}">
          <p14:sldIdLst>
            <p14:sldId id="257"/>
            <p14:sldId id="256"/>
            <p14:sldId id="259"/>
            <p14:sldId id="260"/>
            <p14:sldId id="288"/>
            <p14:sldId id="261"/>
            <p14:sldId id="272"/>
            <p14:sldId id="262"/>
            <p14:sldId id="274"/>
            <p14:sldId id="284"/>
            <p14:sldId id="283"/>
            <p14:sldId id="277"/>
            <p14:sldId id="285"/>
            <p14:sldId id="278"/>
            <p14:sldId id="287"/>
            <p14:sldId id="279"/>
            <p14:sldId id="286"/>
            <p14:sldId id="280"/>
            <p14:sldId id="291"/>
            <p14:sldId id="281"/>
            <p14:sldId id="289"/>
            <p14:sldId id="290"/>
            <p14:sldId id="269"/>
            <p14:sldId id="268"/>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account" initials="Ma" lastIdx="0" clrIdx="0">
    <p:extLst>
      <p:ext uri="{19B8F6BF-5375-455C-9EA6-DF929625EA0E}">
        <p15:presenceInfo xmlns:p15="http://schemas.microsoft.com/office/powerpoint/2012/main" userId="667752aaa55715c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D:\BACK%20UP%20DESKTOP\ISAVET\Project%20%20proposal\RESEARCH%20DATA%20BASE-ANALYZED.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D:\BACK%20UP%20DESKTOP\ISAVET\Project%20%20proposal\RESEARCH%20DATA%20BASE-ANALYZED.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D:\BACK%20UP%20DESKTOP\ISAVET\Project%20%20proposal\RESEARCH%20DATA%20BASE-ANALYZED.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D:\BACK%20UP%20DESKTOP\ISAVET\Project%20%20proposal\RESEARCH%20DATA%20BASE-ANALYZED.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ln>
                  <a:noFill/>
                </a:ln>
                <a:solidFill>
                  <a:schemeClr val="tx1">
                    <a:alpha val="84000"/>
                  </a:schemeClr>
                </a:solidFill>
                <a:latin typeface="Times New Roman" panose="02020603050405020304" pitchFamily="18" charset="0"/>
                <a:ea typeface="+mn-ea"/>
                <a:cs typeface="Times New Roman" panose="02020603050405020304" pitchFamily="18" charset="0"/>
              </a:defRPr>
            </a:pPr>
            <a:r>
              <a:rPr lang="en-US" sz="2000" b="1">
                <a:latin typeface="Times New Roman" panose="02020603050405020304" pitchFamily="18" charset="0"/>
                <a:cs typeface="Times New Roman" panose="02020603050405020304" pitchFamily="18" charset="0"/>
              </a:rPr>
              <a:t>Demographics According to Age </a:t>
            </a:r>
          </a:p>
        </c:rich>
      </c:tx>
      <c:layout/>
      <c:overlay val="0"/>
      <c:spPr>
        <a:noFill/>
        <a:ln>
          <a:noFill/>
        </a:ln>
        <a:effectLst/>
      </c:spPr>
      <c:txPr>
        <a:bodyPr rot="0" spcFirstLastPara="1" vertOverflow="ellipsis" vert="horz" wrap="square" anchor="ctr" anchorCtr="1"/>
        <a:lstStyle/>
        <a:p>
          <a:pPr>
            <a:defRPr sz="2000" b="0" i="0" u="none" strike="noStrike" kern="1200" spc="0" baseline="0">
              <a:ln>
                <a:noFill/>
              </a:ln>
              <a:solidFill>
                <a:schemeClr val="tx1">
                  <a:alpha val="84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7622-4412-95EF-2E00363E72E4}"/>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622-4412-95EF-2E00363E72E4}"/>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622-4412-95EF-2E00363E72E4}"/>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7622-4412-95EF-2E00363E72E4}"/>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7622-4412-95EF-2E00363E72E4}"/>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7622-4412-95EF-2E00363E72E4}"/>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7622-4412-95EF-2E00363E72E4}"/>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7622-4412-95EF-2E00363E72E4}"/>
              </c:ext>
            </c:extLst>
          </c:dPt>
          <c:dLbls>
            <c:spPr>
              <a:noFill/>
              <a:ln>
                <a:noFill/>
              </a:ln>
              <a:effectLst/>
            </c:spPr>
            <c:txPr>
              <a:bodyPr rot="0" spcFirstLastPara="1" vertOverflow="ellipsis" vert="horz" wrap="square" anchor="ctr" anchorCtr="1"/>
              <a:lstStyle/>
              <a:p>
                <a:pPr>
                  <a:defRPr sz="1400" b="0" i="0" u="none" strike="noStrike" kern="1200" baseline="0">
                    <a:ln>
                      <a:noFill/>
                    </a:ln>
                    <a:solidFill>
                      <a:schemeClr val="tx1">
                        <a:alpha val="84000"/>
                      </a:schemeClr>
                    </a:solidFill>
                    <a:latin typeface="Times New Roman" panose="02020603050405020304" pitchFamily="18" charset="0"/>
                    <a:ea typeface="+mn-ea"/>
                    <a:cs typeface="Times New Roman" panose="02020603050405020304" pitchFamily="18" charset="0"/>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'D- Charts'!$A$1:$A$8</c:f>
              <c:strCache>
                <c:ptCount val="8"/>
                <c:pt idx="0">
                  <c:v>15-20</c:v>
                </c:pt>
                <c:pt idx="1">
                  <c:v>21-25</c:v>
                </c:pt>
                <c:pt idx="2">
                  <c:v>26-30</c:v>
                </c:pt>
                <c:pt idx="3">
                  <c:v>31-35</c:v>
                </c:pt>
                <c:pt idx="4">
                  <c:v>36-40</c:v>
                </c:pt>
                <c:pt idx="5">
                  <c:v>41-45</c:v>
                </c:pt>
                <c:pt idx="6">
                  <c:v>46-50</c:v>
                </c:pt>
                <c:pt idx="7">
                  <c:v>51 and above</c:v>
                </c:pt>
              </c:strCache>
            </c:strRef>
          </c:cat>
          <c:val>
            <c:numRef>
              <c:f>'D- Charts'!$B$1:$B$8</c:f>
              <c:numCache>
                <c:formatCode>General</c:formatCode>
                <c:ptCount val="8"/>
                <c:pt idx="0">
                  <c:v>1.9</c:v>
                </c:pt>
                <c:pt idx="1">
                  <c:v>11.2</c:v>
                </c:pt>
                <c:pt idx="2">
                  <c:v>18</c:v>
                </c:pt>
                <c:pt idx="3">
                  <c:v>12.6</c:v>
                </c:pt>
                <c:pt idx="4">
                  <c:v>15.5</c:v>
                </c:pt>
                <c:pt idx="5">
                  <c:v>18.399999999999999</c:v>
                </c:pt>
                <c:pt idx="6">
                  <c:v>15</c:v>
                </c:pt>
                <c:pt idx="7">
                  <c:v>7.4</c:v>
                </c:pt>
              </c:numCache>
            </c:numRef>
          </c:val>
          <c:extLst>
            <c:ext xmlns:c16="http://schemas.microsoft.com/office/drawing/2014/chart" uri="{C3380CC4-5D6E-409C-BE32-E72D297353CC}">
              <c16:uniqueId val="{00000010-7622-4412-95EF-2E00363E72E4}"/>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5.8348643919510033E-3"/>
          <c:y val="0.84119040612562157"/>
          <c:w val="0.96888560804899371"/>
          <c:h val="0.13103176655579435"/>
        </c:manualLayout>
      </c:layout>
      <c:overlay val="0"/>
      <c:spPr>
        <a:noFill/>
        <a:ln>
          <a:noFill/>
        </a:ln>
        <a:effectLst/>
      </c:spPr>
      <c:txPr>
        <a:bodyPr rot="0" spcFirstLastPara="1" vertOverflow="ellipsis" vert="horz" wrap="square" anchor="ctr" anchorCtr="1"/>
        <a:lstStyle/>
        <a:p>
          <a:pPr>
            <a:defRPr sz="1200" b="0" i="0" u="none" strike="noStrike" kern="1200" baseline="0">
              <a:ln>
                <a:noFill/>
              </a:ln>
              <a:solidFill>
                <a:schemeClr val="tx1">
                  <a:alpha val="84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a:ln>
            <a:noFill/>
          </a:ln>
          <a:solidFill>
            <a:schemeClr val="tx1">
              <a:alpha val="84000"/>
            </a:schemeClr>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2000" b="1" dirty="0">
                <a:solidFill>
                  <a:schemeClr val="tx1"/>
                </a:solidFill>
                <a:latin typeface="Times New Roman" panose="02020603050405020304" pitchFamily="18" charset="0"/>
                <a:cs typeface="Times New Roman" panose="02020603050405020304" pitchFamily="18" charset="0"/>
              </a:rPr>
              <a:t>Demographics</a:t>
            </a:r>
            <a:r>
              <a:rPr lang="en-US" sz="2000" b="1" baseline="0" dirty="0">
                <a:solidFill>
                  <a:schemeClr val="tx1"/>
                </a:solidFill>
                <a:latin typeface="Times New Roman" panose="02020603050405020304" pitchFamily="18" charset="0"/>
                <a:cs typeface="Times New Roman" panose="02020603050405020304" pitchFamily="18" charset="0"/>
              </a:rPr>
              <a:t> According to Sex</a:t>
            </a:r>
            <a:endParaRPr lang="en-US" sz="2000" b="1" dirty="0">
              <a:solidFill>
                <a:schemeClr val="tx1"/>
              </a:solidFill>
              <a:latin typeface="Times New Roman" panose="02020603050405020304" pitchFamily="18" charset="0"/>
              <a:cs typeface="Times New Roman" panose="02020603050405020304" pitchFamily="18" charset="0"/>
            </a:endParaRPr>
          </a:p>
        </c:rich>
      </c:tx>
      <c:layout/>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B6D-4EDB-B9D6-27F8EE1D601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B6D-4EDB-B9D6-27F8EE1D6018}"/>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'D- Charts'!$K$1:$K$2</c:f>
              <c:strCache>
                <c:ptCount val="2"/>
                <c:pt idx="0">
                  <c:v>Male</c:v>
                </c:pt>
                <c:pt idx="1">
                  <c:v>Female</c:v>
                </c:pt>
              </c:strCache>
            </c:strRef>
          </c:cat>
          <c:val>
            <c:numRef>
              <c:f>'D- Charts'!$L$1:$L$2</c:f>
              <c:numCache>
                <c:formatCode>General</c:formatCode>
                <c:ptCount val="2"/>
                <c:pt idx="0">
                  <c:v>72</c:v>
                </c:pt>
                <c:pt idx="1">
                  <c:v>28</c:v>
                </c:pt>
              </c:numCache>
            </c:numRef>
          </c:val>
          <c:extLst>
            <c:ext xmlns:c16="http://schemas.microsoft.com/office/drawing/2014/chart" uri="{C3380CC4-5D6E-409C-BE32-E72D297353CC}">
              <c16:uniqueId val="{00000004-8B6D-4EDB-B9D6-27F8EE1D6018}"/>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1" dirty="0">
                <a:latin typeface="Times New Roman" panose="02020603050405020304" pitchFamily="18" charset="0"/>
                <a:cs typeface="Times New Roman" panose="02020603050405020304" pitchFamily="18" charset="0"/>
              </a:rPr>
              <a:t>A pie chart showing the knowledge on the presence of rabies vaccine(</a:t>
            </a:r>
            <a:r>
              <a:rPr lang="en-US" sz="2000" b="1" baseline="0" dirty="0">
                <a:latin typeface="Times New Roman" panose="02020603050405020304" pitchFamily="18" charset="0"/>
                <a:cs typeface="Times New Roman" panose="02020603050405020304" pitchFamily="18" charset="0"/>
              </a:rPr>
              <a:t> Human and Dogs)</a:t>
            </a:r>
            <a:endParaRPr lang="en-US" sz="2000" b="1" dirty="0">
              <a:latin typeface="Times New Roman" panose="02020603050405020304" pitchFamily="18" charset="0"/>
              <a:cs typeface="Times New Roman" panose="02020603050405020304" pitchFamily="18" charset="0"/>
            </a:endParaRPr>
          </a:p>
        </c:rich>
      </c:tx>
      <c:layout>
        <c:manualLayout>
          <c:xMode val="edge"/>
          <c:yMode val="edge"/>
          <c:x val="9.6486367354220882E-3"/>
          <c:y val="1.8063643764084071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0923735500338806"/>
          <c:y val="0.15351086592177446"/>
          <c:w val="0.86947523206521338"/>
          <c:h val="0.70091015162556192"/>
        </c:manualLayout>
      </c:layout>
      <c:barChart>
        <c:barDir val="bar"/>
        <c:grouping val="clustered"/>
        <c:varyColors val="0"/>
        <c:ser>
          <c:idx val="0"/>
          <c:order val="0"/>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0BB9-4C81-8681-134BDB68D4E1}"/>
              </c:ext>
            </c:extLst>
          </c:dPt>
          <c:dPt>
            <c:idx val="1"/>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3-0BB9-4C81-8681-134BDB68D4E1}"/>
              </c:ext>
            </c:extLst>
          </c:dPt>
          <c:dPt>
            <c:idx val="2"/>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5-0BB9-4C81-8681-134BDB68D4E1}"/>
              </c:ext>
            </c:extLst>
          </c:dPt>
          <c:dLbls>
            <c:dLbl>
              <c:idx val="2"/>
              <c:layout>
                <c:manualLayout>
                  <c:x val="6.2135608048993873E-2"/>
                  <c:y val="-0.11560914260717402"/>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0BB9-4C81-8681-134BDB68D4E1}"/>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'K- Charts'!$G$3:$G$5</c:f>
              <c:strCache>
                <c:ptCount val="3"/>
                <c:pt idx="0">
                  <c:v>Yes </c:v>
                </c:pt>
                <c:pt idx="1">
                  <c:v>No</c:v>
                </c:pt>
                <c:pt idx="2">
                  <c:v>Don’t  know</c:v>
                </c:pt>
              </c:strCache>
            </c:strRef>
          </c:cat>
          <c:val>
            <c:numRef>
              <c:f>'K- Charts'!$H$3:$H$5</c:f>
              <c:numCache>
                <c:formatCode>General</c:formatCode>
                <c:ptCount val="3"/>
                <c:pt idx="0">
                  <c:v>16.100000000000001</c:v>
                </c:pt>
                <c:pt idx="1">
                  <c:v>4.4000000000000004</c:v>
                </c:pt>
                <c:pt idx="2">
                  <c:v>79.599999999999994</c:v>
                </c:pt>
              </c:numCache>
            </c:numRef>
          </c:val>
          <c:extLst>
            <c:ext xmlns:c16="http://schemas.microsoft.com/office/drawing/2014/chart" uri="{C3380CC4-5D6E-409C-BE32-E72D297353CC}">
              <c16:uniqueId val="{00000006-0BB9-4C81-8681-134BDB68D4E1}"/>
            </c:ext>
          </c:extLst>
        </c:ser>
        <c:dLbls>
          <c:showLegendKey val="0"/>
          <c:showVal val="0"/>
          <c:showCatName val="0"/>
          <c:showSerName val="0"/>
          <c:showPercent val="0"/>
          <c:showBubbleSize val="0"/>
        </c:dLbls>
        <c:gapWidth val="100"/>
        <c:axId val="445550015"/>
        <c:axId val="445551263"/>
      </c:barChart>
      <c:catAx>
        <c:axId val="445550015"/>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45551263"/>
        <c:crosses val="autoZero"/>
        <c:auto val="1"/>
        <c:lblAlgn val="ctr"/>
        <c:lblOffset val="100"/>
        <c:noMultiLvlLbl val="0"/>
      </c:catAx>
      <c:valAx>
        <c:axId val="445551263"/>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45550015"/>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2000" b="1" dirty="0">
                <a:latin typeface="Times New Roman" panose="02020603050405020304" pitchFamily="18" charset="0"/>
                <a:cs typeface="Times New Roman" panose="02020603050405020304" pitchFamily="18" charset="0"/>
              </a:rPr>
              <a:t>A pie chart showing the response knowledge after a dog bite  </a:t>
            </a:r>
          </a:p>
        </c:rich>
      </c:tx>
      <c:layout>
        <c:manualLayout>
          <c:xMode val="edge"/>
          <c:yMode val="edge"/>
          <c:x val="0.13204155730533684"/>
          <c:y val="2.3148148148148147E-2"/>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A36C-441E-8C39-ABDF62021A6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A36C-441E-8C39-ABDF62021A6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A36C-441E-8C39-ABDF62021A68}"/>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A36C-441E-8C39-ABDF62021A68}"/>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A36C-441E-8C39-ABDF62021A68}"/>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'K- Charts'!$A$3:$A$7</c:f>
              <c:strCache>
                <c:ptCount val="5"/>
                <c:pt idx="0">
                  <c:v>Give first aid</c:v>
                </c:pt>
                <c:pt idx="1">
                  <c:v>Report to nearest healthy facility</c:v>
                </c:pt>
                <c:pt idx="2">
                  <c:v>Report to a Vet</c:v>
                </c:pt>
                <c:pt idx="3">
                  <c:v>Report to police</c:v>
                </c:pt>
                <c:pt idx="4">
                  <c:v>Kill the pet</c:v>
                </c:pt>
              </c:strCache>
            </c:strRef>
          </c:cat>
          <c:val>
            <c:numRef>
              <c:f>'K- Charts'!$B$3:$B$7</c:f>
              <c:numCache>
                <c:formatCode>General</c:formatCode>
                <c:ptCount val="5"/>
                <c:pt idx="0">
                  <c:v>15</c:v>
                </c:pt>
                <c:pt idx="1">
                  <c:v>57.3</c:v>
                </c:pt>
                <c:pt idx="2">
                  <c:v>1.9</c:v>
                </c:pt>
                <c:pt idx="3">
                  <c:v>1.5</c:v>
                </c:pt>
                <c:pt idx="4">
                  <c:v>24.3</c:v>
                </c:pt>
              </c:numCache>
            </c:numRef>
          </c:val>
          <c:extLst>
            <c:ext xmlns:c16="http://schemas.microsoft.com/office/drawing/2014/chart" uri="{C3380CC4-5D6E-409C-BE32-E72D297353CC}">
              <c16:uniqueId val="{0000000A-A36C-441E-8C39-ABDF62021A68}"/>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1">
                <a:latin typeface="Times New Roman" panose="02020603050405020304" pitchFamily="18" charset="0"/>
                <a:cs typeface="Times New Roman" panose="02020603050405020304" pitchFamily="18" charset="0"/>
              </a:rPr>
              <a:t>Apie chart showing</a:t>
            </a:r>
            <a:r>
              <a:rPr lang="en-US" sz="2000" b="1" baseline="0">
                <a:latin typeface="Times New Roman" panose="02020603050405020304" pitchFamily="18" charset="0"/>
                <a:cs typeface="Times New Roman" panose="02020603050405020304" pitchFamily="18" charset="0"/>
              </a:rPr>
              <a:t> the attitude regarding first aid seeking after dog bite</a:t>
            </a:r>
            <a:endParaRPr lang="en-US" sz="2000" b="1">
              <a:latin typeface="Times New Roman" panose="02020603050405020304" pitchFamily="18" charset="0"/>
              <a:cs typeface="Times New Roman" panose="02020603050405020304" pitchFamily="18" charset="0"/>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1409-4A43-B2A1-3D04E6C76C97}"/>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1409-4A43-B2A1-3D04E6C76C9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1409-4A43-B2A1-3D04E6C76C97}"/>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'A-charts'!$A$2:$A$4</c:f>
              <c:strCache>
                <c:ptCount val="3"/>
                <c:pt idx="0">
                  <c:v>Yes </c:v>
                </c:pt>
                <c:pt idx="1">
                  <c:v>No</c:v>
                </c:pt>
                <c:pt idx="2">
                  <c:v>Not sure</c:v>
                </c:pt>
              </c:strCache>
            </c:strRef>
          </c:cat>
          <c:val>
            <c:numRef>
              <c:f>'A-charts'!$B$2:$B$4</c:f>
              <c:numCache>
                <c:formatCode>General</c:formatCode>
                <c:ptCount val="3"/>
                <c:pt idx="0">
                  <c:v>93.7</c:v>
                </c:pt>
                <c:pt idx="1">
                  <c:v>1.9</c:v>
                </c:pt>
                <c:pt idx="2">
                  <c:v>4.4000000000000004</c:v>
                </c:pt>
              </c:numCache>
            </c:numRef>
          </c:val>
          <c:extLst>
            <c:ext xmlns:c16="http://schemas.microsoft.com/office/drawing/2014/chart" uri="{C3380CC4-5D6E-409C-BE32-E72D297353CC}">
              <c16:uniqueId val="{00000006-1409-4A43-B2A1-3D04E6C76C97}"/>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1" dirty="0">
                <a:latin typeface="Times New Roman" panose="02020603050405020304" pitchFamily="18" charset="0"/>
                <a:cs typeface="Times New Roman" panose="02020603050405020304" pitchFamily="18" charset="0"/>
              </a:rPr>
              <a:t>A pie chart showing the attitude of timeframe</a:t>
            </a:r>
            <a:r>
              <a:rPr lang="en-US" sz="2000" b="1" baseline="0" dirty="0">
                <a:latin typeface="Times New Roman" panose="02020603050405020304" pitchFamily="18" charset="0"/>
                <a:cs typeface="Times New Roman" panose="02020603050405020304" pitchFamily="18" charset="0"/>
              </a:rPr>
              <a:t> for seeking treatment after a dog bite</a:t>
            </a:r>
            <a:endParaRPr lang="en-US" sz="2000" b="1" dirty="0">
              <a:latin typeface="Times New Roman" panose="02020603050405020304" pitchFamily="18" charset="0"/>
              <a:cs typeface="Times New Roman" panose="02020603050405020304" pitchFamily="18" charset="0"/>
            </a:endParaRPr>
          </a:p>
        </c:rich>
      </c:tx>
      <c:layout>
        <c:manualLayout>
          <c:xMode val="edge"/>
          <c:yMode val="edge"/>
          <c:x val="9.0074233706890133E-2"/>
          <c:y val="1.7096564821269741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4988652401648148"/>
          <c:y val="0.21279992307507392"/>
          <c:w val="0.50022679185982932"/>
          <c:h val="0.60084598187456428"/>
        </c:manualLayout>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218-4C79-B3D3-944202B50D7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E218-4C79-B3D3-944202B50D7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E218-4C79-B3D3-944202B50D70}"/>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E218-4C79-B3D3-944202B50D70}"/>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E218-4C79-B3D3-944202B50D70}"/>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'A-charts'!$H$2:$H$6</c:f>
              <c:strCache>
                <c:ptCount val="5"/>
                <c:pt idx="0">
                  <c:v>Immidiately</c:v>
                </c:pt>
                <c:pt idx="1">
                  <c:v>Few hours</c:v>
                </c:pt>
                <c:pt idx="2">
                  <c:v>1 day</c:v>
                </c:pt>
                <c:pt idx="3">
                  <c:v>Few days</c:v>
                </c:pt>
                <c:pt idx="4">
                  <c:v>Don’t know</c:v>
                </c:pt>
              </c:strCache>
            </c:strRef>
          </c:cat>
          <c:val>
            <c:numRef>
              <c:f>'A-charts'!$I$2:$I$6</c:f>
              <c:numCache>
                <c:formatCode>General</c:formatCode>
                <c:ptCount val="5"/>
                <c:pt idx="0">
                  <c:v>78.2</c:v>
                </c:pt>
                <c:pt idx="1">
                  <c:v>14.6</c:v>
                </c:pt>
                <c:pt idx="2">
                  <c:v>3.9</c:v>
                </c:pt>
                <c:pt idx="3">
                  <c:v>0</c:v>
                </c:pt>
                <c:pt idx="4">
                  <c:v>3.4</c:v>
                </c:pt>
              </c:numCache>
            </c:numRef>
          </c:val>
          <c:extLst>
            <c:ext xmlns:c16="http://schemas.microsoft.com/office/drawing/2014/chart" uri="{C3380CC4-5D6E-409C-BE32-E72D297353CC}">
              <c16:uniqueId val="{0000000A-E218-4C79-B3D3-944202B50D70}"/>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3047263912981731"/>
          <c:y val="0.11763082349081365"/>
          <c:w val="0.53082370514629107"/>
          <c:h val="0.73851152395013109"/>
        </c:manualLayout>
      </c:layout>
      <c:barChart>
        <c:barDir val="bar"/>
        <c:grouping val="clustered"/>
        <c:varyColors val="0"/>
        <c:ser>
          <c:idx val="0"/>
          <c:order val="0"/>
          <c:spPr>
            <a:solidFill>
              <a:schemeClr val="accent2"/>
            </a:solidFill>
            <a:ln>
              <a:noFill/>
            </a:ln>
            <a:effectLst/>
          </c:spPr>
          <c:invertIfNegative val="0"/>
          <c:cat>
            <c:strRef>
              <c:f>'P- charts'!$A$2:$A$8</c:f>
              <c:strCache>
                <c:ptCount val="7"/>
                <c:pt idx="0">
                  <c:v>Take rabies vaccine</c:v>
                </c:pt>
                <c:pt idx="1">
                  <c:v>Do nothing</c:v>
                </c:pt>
                <c:pt idx="2">
                  <c:v>Others</c:v>
                </c:pt>
                <c:pt idx="3">
                  <c:v>Antiseptic bandaging</c:v>
                </c:pt>
                <c:pt idx="4">
                  <c:v>Native treatment</c:v>
                </c:pt>
                <c:pt idx="5">
                  <c:v>Tightly tie above above the site of bite</c:v>
                </c:pt>
                <c:pt idx="6">
                  <c:v>wash with soap and clean water</c:v>
                </c:pt>
              </c:strCache>
            </c:strRef>
          </c:cat>
          <c:val>
            <c:numRef>
              <c:f>'P- charts'!$B$2:$B$8</c:f>
              <c:numCache>
                <c:formatCode>General</c:formatCode>
                <c:ptCount val="7"/>
                <c:pt idx="0">
                  <c:v>0</c:v>
                </c:pt>
                <c:pt idx="1">
                  <c:v>0</c:v>
                </c:pt>
                <c:pt idx="2">
                  <c:v>0.5</c:v>
                </c:pt>
                <c:pt idx="3">
                  <c:v>1.5</c:v>
                </c:pt>
                <c:pt idx="4">
                  <c:v>13.5</c:v>
                </c:pt>
                <c:pt idx="5">
                  <c:v>38.299999999999997</c:v>
                </c:pt>
                <c:pt idx="6">
                  <c:v>46.1</c:v>
                </c:pt>
              </c:numCache>
            </c:numRef>
          </c:val>
          <c:extLst>
            <c:ext xmlns:c16="http://schemas.microsoft.com/office/drawing/2014/chart" uri="{C3380CC4-5D6E-409C-BE32-E72D297353CC}">
              <c16:uniqueId val="{00000000-44C6-40DC-95DB-798D90D7B530}"/>
            </c:ext>
          </c:extLst>
        </c:ser>
        <c:dLbls>
          <c:showLegendKey val="0"/>
          <c:showVal val="0"/>
          <c:showCatName val="0"/>
          <c:showSerName val="0"/>
          <c:showPercent val="0"/>
          <c:showBubbleSize val="0"/>
        </c:dLbls>
        <c:gapWidth val="182"/>
        <c:axId val="245095784"/>
        <c:axId val="245097200"/>
      </c:barChart>
      <c:catAx>
        <c:axId val="245095784"/>
        <c:scaling>
          <c:orientation val="minMax"/>
        </c:scaling>
        <c:delete val="0"/>
        <c:axPos val="l"/>
        <c:title>
          <c:tx>
            <c:rich>
              <a:bodyPr rot="-540000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r>
                  <a:rPr lang="en-US" sz="1800" b="1" dirty="0" smtClean="0">
                    <a:solidFill>
                      <a:sysClr val="windowText" lastClr="000000"/>
                    </a:solidFill>
                    <a:latin typeface="Times New Roman" panose="02020603050405020304" pitchFamily="18" charset="0"/>
                    <a:cs typeface="Times New Roman" panose="02020603050405020304" pitchFamily="18" charset="0"/>
                  </a:rPr>
                  <a:t>Measures</a:t>
                </a:r>
                <a:r>
                  <a:rPr lang="en-US" sz="1800" b="1" baseline="0" dirty="0" smtClean="0">
                    <a:solidFill>
                      <a:sysClr val="windowText" lastClr="000000"/>
                    </a:solidFill>
                    <a:latin typeface="Times New Roman" panose="02020603050405020304" pitchFamily="18" charset="0"/>
                    <a:cs typeface="Times New Roman" panose="02020603050405020304" pitchFamily="18" charset="0"/>
                  </a:rPr>
                  <a:t> </a:t>
                </a:r>
                <a:r>
                  <a:rPr lang="en-US" sz="1800" b="1" baseline="0" dirty="0">
                    <a:solidFill>
                      <a:sysClr val="windowText" lastClr="000000"/>
                    </a:solidFill>
                    <a:latin typeface="Times New Roman" panose="02020603050405020304" pitchFamily="18" charset="0"/>
                    <a:cs typeface="Times New Roman" panose="02020603050405020304" pitchFamily="18" charset="0"/>
                  </a:rPr>
                  <a:t>taken after Dog bite</a:t>
                </a:r>
                <a:endParaRPr lang="en-US" sz="1800" b="1" dirty="0">
                  <a:solidFill>
                    <a:sysClr val="windowText" lastClr="000000"/>
                  </a:solidFill>
                  <a:latin typeface="Times New Roman" panose="02020603050405020304" pitchFamily="18" charset="0"/>
                  <a:cs typeface="Times New Roman" panose="02020603050405020304" pitchFamily="18" charset="0"/>
                </a:endParaRPr>
              </a:p>
            </c:rich>
          </c:tx>
          <c:layout>
            <c:manualLayout>
              <c:xMode val="edge"/>
              <c:yMode val="edge"/>
              <c:x val="9.7568963890104082E-3"/>
              <c:y val="0.31216580866313032"/>
            </c:manualLayout>
          </c:layout>
          <c:overlay val="0"/>
          <c:spPr>
            <a:noFill/>
            <a:ln>
              <a:noFill/>
            </a:ln>
            <a:effectLst/>
          </c:spPr>
          <c:txPr>
            <a:bodyPr rot="-540000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rgbClr val="0070C0"/>
                </a:solidFill>
                <a:latin typeface="Times New Roman" panose="02020603050405020304" pitchFamily="18" charset="0"/>
                <a:ea typeface="+mn-ea"/>
                <a:cs typeface="Times New Roman" panose="02020603050405020304" pitchFamily="18" charset="0"/>
              </a:defRPr>
            </a:pPr>
            <a:endParaRPr lang="en-US"/>
          </a:p>
        </c:txPr>
        <c:crossAx val="245097200"/>
        <c:crosses val="autoZero"/>
        <c:auto val="1"/>
        <c:lblAlgn val="ctr"/>
        <c:lblOffset val="100"/>
        <c:noMultiLvlLbl val="0"/>
      </c:catAx>
      <c:valAx>
        <c:axId val="245097200"/>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sz="2000" b="1" dirty="0" smtClean="0">
                    <a:solidFill>
                      <a:sysClr val="windowText" lastClr="000000"/>
                    </a:solidFill>
                    <a:latin typeface="Times New Roman" panose="02020603050405020304" pitchFamily="18" charset="0"/>
                    <a:cs typeface="Times New Roman" panose="02020603050405020304" pitchFamily="18" charset="0"/>
                  </a:rPr>
                  <a:t>Percentage</a:t>
                </a:r>
                <a:r>
                  <a:rPr lang="en-US" sz="2000" b="1" baseline="0" dirty="0" smtClean="0">
                    <a:solidFill>
                      <a:sysClr val="windowText" lastClr="000000"/>
                    </a:solidFill>
                    <a:latin typeface="Times New Roman" panose="02020603050405020304" pitchFamily="18" charset="0"/>
                    <a:cs typeface="Times New Roman" panose="02020603050405020304" pitchFamily="18" charset="0"/>
                  </a:rPr>
                  <a:t> </a:t>
                </a:r>
                <a:r>
                  <a:rPr lang="en-US" sz="2000" b="1" baseline="0" dirty="0">
                    <a:solidFill>
                      <a:sysClr val="windowText" lastClr="000000"/>
                    </a:solidFill>
                    <a:latin typeface="Times New Roman" panose="02020603050405020304" pitchFamily="18" charset="0"/>
                    <a:cs typeface="Times New Roman" panose="02020603050405020304" pitchFamily="18" charset="0"/>
                  </a:rPr>
                  <a:t>of respondents</a:t>
                </a:r>
                <a:endParaRPr lang="en-US" sz="2000" b="1" dirty="0">
                  <a:solidFill>
                    <a:sysClr val="windowText" lastClr="000000"/>
                  </a:solidFill>
                  <a:latin typeface="Times New Roman" panose="02020603050405020304" pitchFamily="18" charset="0"/>
                  <a:cs typeface="Times New Roman" panose="02020603050405020304" pitchFamily="18" charset="0"/>
                </a:endParaRPr>
              </a:p>
            </c:rich>
          </c:tx>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2450957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01DAFD-F543-45D1-A7F0-D8B3504F05C8}" type="datetimeFigureOut">
              <a:rPr lang="en-US" smtClean="0"/>
              <a:t>11/6/2024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D1B16B-89A0-4F79-AFAD-F5AE5F113772}" type="slidenum">
              <a:rPr lang="en-US" smtClean="0"/>
              <a:t>‹#›</a:t>
            </a:fld>
            <a:endParaRPr lang="en-US"/>
          </a:p>
        </p:txBody>
      </p:sp>
    </p:spTree>
    <p:extLst>
      <p:ext uri="{BB962C8B-B14F-4D97-AF65-F5344CB8AC3E}">
        <p14:creationId xmlns:p14="http://schemas.microsoft.com/office/powerpoint/2010/main" val="20704478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1D1B16B-89A0-4F79-AFAD-F5AE5F113772}" type="slidenum">
              <a:rPr lang="en-US" smtClean="0"/>
              <a:t>2</a:t>
            </a:fld>
            <a:endParaRPr lang="en-US"/>
          </a:p>
        </p:txBody>
      </p:sp>
    </p:spTree>
    <p:extLst>
      <p:ext uri="{BB962C8B-B14F-4D97-AF65-F5344CB8AC3E}">
        <p14:creationId xmlns:p14="http://schemas.microsoft.com/office/powerpoint/2010/main" val="2378715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study specific</a:t>
            </a:r>
            <a:r>
              <a:rPr lang="en-US" baseline="0" dirty="0" smtClean="0"/>
              <a:t> to understand the knowledge and seeking practices used by the people in kyegegwa town council. There are many stray dogs in the town council that result into increasing cases of dog bites( District veterinary officer and District Health officer)</a:t>
            </a:r>
            <a:endParaRPr lang="en-US" dirty="0"/>
          </a:p>
        </p:txBody>
      </p:sp>
      <p:sp>
        <p:nvSpPr>
          <p:cNvPr id="4" name="Slide Number Placeholder 3"/>
          <p:cNvSpPr>
            <a:spLocks noGrp="1"/>
          </p:cNvSpPr>
          <p:nvPr>
            <p:ph type="sldNum" sz="quarter" idx="10"/>
          </p:nvPr>
        </p:nvSpPr>
        <p:spPr/>
        <p:txBody>
          <a:bodyPr/>
          <a:lstStyle/>
          <a:p>
            <a:fld id="{51D1B16B-89A0-4F79-AFAD-F5AE5F113772}" type="slidenum">
              <a:rPr lang="en-US" smtClean="0"/>
              <a:t>6</a:t>
            </a:fld>
            <a:endParaRPr lang="en-US"/>
          </a:p>
        </p:txBody>
      </p:sp>
    </p:spTree>
    <p:extLst>
      <p:ext uri="{BB962C8B-B14F-4D97-AF65-F5344CB8AC3E}">
        <p14:creationId xmlns:p14="http://schemas.microsoft.com/office/powerpoint/2010/main" val="188607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6E8C9E7-E064-4D45-B279-749E34EBFEFB}" type="datetime1">
              <a:rPr lang="en-US" smtClean="0"/>
              <a:t>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8AEFB2-3DAB-4B2B-952D-9944F394A17E}" type="slidenum">
              <a:rPr lang="en-US" smtClean="0"/>
              <a:t>‹#›</a:t>
            </a:fld>
            <a:endParaRPr lang="en-US"/>
          </a:p>
        </p:txBody>
      </p:sp>
    </p:spTree>
    <p:extLst>
      <p:ext uri="{BB962C8B-B14F-4D97-AF65-F5344CB8AC3E}">
        <p14:creationId xmlns:p14="http://schemas.microsoft.com/office/powerpoint/2010/main" val="2379364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01A4AF-4231-4407-B4A0-9FAFF2189BF5}" type="datetime1">
              <a:rPr lang="en-US" smtClean="0"/>
              <a:t>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8AEFB2-3DAB-4B2B-952D-9944F394A17E}" type="slidenum">
              <a:rPr lang="en-US" smtClean="0"/>
              <a:t>‹#›</a:t>
            </a:fld>
            <a:endParaRPr lang="en-US"/>
          </a:p>
        </p:txBody>
      </p:sp>
    </p:spTree>
    <p:extLst>
      <p:ext uri="{BB962C8B-B14F-4D97-AF65-F5344CB8AC3E}">
        <p14:creationId xmlns:p14="http://schemas.microsoft.com/office/powerpoint/2010/main" val="410842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2E6162-00FD-4767-8E56-EAC435DBF39D}" type="datetime1">
              <a:rPr lang="en-US" smtClean="0"/>
              <a:t>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8AEFB2-3DAB-4B2B-952D-9944F394A17E}" type="slidenum">
              <a:rPr lang="en-US" smtClean="0"/>
              <a:t>‹#›</a:t>
            </a:fld>
            <a:endParaRPr lang="en-US"/>
          </a:p>
        </p:txBody>
      </p:sp>
    </p:spTree>
    <p:extLst>
      <p:ext uri="{BB962C8B-B14F-4D97-AF65-F5344CB8AC3E}">
        <p14:creationId xmlns:p14="http://schemas.microsoft.com/office/powerpoint/2010/main" val="2580092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280B4B-BAE7-45AA-8996-6FC43481B242}" type="datetime1">
              <a:rPr lang="en-US" smtClean="0"/>
              <a:t>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8AEFB2-3DAB-4B2B-952D-9944F394A17E}" type="slidenum">
              <a:rPr lang="en-US" smtClean="0"/>
              <a:t>‹#›</a:t>
            </a:fld>
            <a:endParaRPr lang="en-US"/>
          </a:p>
        </p:txBody>
      </p:sp>
    </p:spTree>
    <p:extLst>
      <p:ext uri="{BB962C8B-B14F-4D97-AF65-F5344CB8AC3E}">
        <p14:creationId xmlns:p14="http://schemas.microsoft.com/office/powerpoint/2010/main" val="1439817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7A75E4-D1BF-4AE1-B74D-51DA10B1BD97}" type="datetime1">
              <a:rPr lang="en-US" smtClean="0"/>
              <a:t>11/6/2024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8AEFB2-3DAB-4B2B-952D-9944F394A17E}" type="slidenum">
              <a:rPr lang="en-US" smtClean="0"/>
              <a:t>‹#›</a:t>
            </a:fld>
            <a:endParaRPr lang="en-US"/>
          </a:p>
        </p:txBody>
      </p:sp>
    </p:spTree>
    <p:extLst>
      <p:ext uri="{BB962C8B-B14F-4D97-AF65-F5344CB8AC3E}">
        <p14:creationId xmlns:p14="http://schemas.microsoft.com/office/powerpoint/2010/main" val="3145786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1642DD-9FA9-4327-BD8E-0DC3FE53C2AB}" type="datetime1">
              <a:rPr lang="en-US" smtClean="0"/>
              <a:t>11/6/2024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8AEFB2-3DAB-4B2B-952D-9944F394A17E}" type="slidenum">
              <a:rPr lang="en-US" smtClean="0"/>
              <a:t>‹#›</a:t>
            </a:fld>
            <a:endParaRPr lang="en-US"/>
          </a:p>
        </p:txBody>
      </p:sp>
    </p:spTree>
    <p:extLst>
      <p:ext uri="{BB962C8B-B14F-4D97-AF65-F5344CB8AC3E}">
        <p14:creationId xmlns:p14="http://schemas.microsoft.com/office/powerpoint/2010/main" val="2649490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3EBA86-D39A-4AA6-9C0A-26DA7F5BD864}" type="datetime1">
              <a:rPr lang="en-US" smtClean="0"/>
              <a:t>11/6/2024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8AEFB2-3DAB-4B2B-952D-9944F394A17E}" type="slidenum">
              <a:rPr lang="en-US" smtClean="0"/>
              <a:t>‹#›</a:t>
            </a:fld>
            <a:endParaRPr lang="en-US"/>
          </a:p>
        </p:txBody>
      </p:sp>
    </p:spTree>
    <p:extLst>
      <p:ext uri="{BB962C8B-B14F-4D97-AF65-F5344CB8AC3E}">
        <p14:creationId xmlns:p14="http://schemas.microsoft.com/office/powerpoint/2010/main" val="1092633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33BC60-69E3-4C88-B75E-080D9F3786C3}" type="datetime1">
              <a:rPr lang="en-US" smtClean="0"/>
              <a:t>11/6/2024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8AEFB2-3DAB-4B2B-952D-9944F394A17E}" type="slidenum">
              <a:rPr lang="en-US" smtClean="0"/>
              <a:t>‹#›</a:t>
            </a:fld>
            <a:endParaRPr lang="en-US"/>
          </a:p>
        </p:txBody>
      </p:sp>
    </p:spTree>
    <p:extLst>
      <p:ext uri="{BB962C8B-B14F-4D97-AF65-F5344CB8AC3E}">
        <p14:creationId xmlns:p14="http://schemas.microsoft.com/office/powerpoint/2010/main" val="1698583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B67038-0C88-4EFF-8BAF-6A4CD4FD3357}" type="datetime1">
              <a:rPr lang="en-US" smtClean="0"/>
              <a:t>11/6/2024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8AEFB2-3DAB-4B2B-952D-9944F394A17E}" type="slidenum">
              <a:rPr lang="en-US" smtClean="0"/>
              <a:t>‹#›</a:t>
            </a:fld>
            <a:endParaRPr lang="en-US"/>
          </a:p>
        </p:txBody>
      </p:sp>
    </p:spTree>
    <p:extLst>
      <p:ext uri="{BB962C8B-B14F-4D97-AF65-F5344CB8AC3E}">
        <p14:creationId xmlns:p14="http://schemas.microsoft.com/office/powerpoint/2010/main" val="3463249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1B9FC3-80C7-42ED-A624-63A710D4539B}" type="datetime1">
              <a:rPr lang="en-US" smtClean="0"/>
              <a:t>11/6/2024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8AEFB2-3DAB-4B2B-952D-9944F394A17E}" type="slidenum">
              <a:rPr lang="en-US" smtClean="0"/>
              <a:t>‹#›</a:t>
            </a:fld>
            <a:endParaRPr lang="en-US"/>
          </a:p>
        </p:txBody>
      </p:sp>
    </p:spTree>
    <p:extLst>
      <p:ext uri="{BB962C8B-B14F-4D97-AF65-F5344CB8AC3E}">
        <p14:creationId xmlns:p14="http://schemas.microsoft.com/office/powerpoint/2010/main" val="1543718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0BD6CC-7AA4-4DD4-A6C5-87D0E12E82BF}" type="datetime1">
              <a:rPr lang="en-US" smtClean="0"/>
              <a:t>11/6/2024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8AEFB2-3DAB-4B2B-952D-9944F394A17E}" type="slidenum">
              <a:rPr lang="en-US" smtClean="0"/>
              <a:t>‹#›</a:t>
            </a:fld>
            <a:endParaRPr lang="en-US"/>
          </a:p>
        </p:txBody>
      </p:sp>
    </p:spTree>
    <p:extLst>
      <p:ext uri="{BB962C8B-B14F-4D97-AF65-F5344CB8AC3E}">
        <p14:creationId xmlns:p14="http://schemas.microsoft.com/office/powerpoint/2010/main" val="1647771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F38DFC-9498-4BF9-A679-AB1C676865E8}" type="datetime1">
              <a:rPr lang="en-US" smtClean="0"/>
              <a:t>11/6/2024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8AEFB2-3DAB-4B2B-952D-9944F394A17E}" type="slidenum">
              <a:rPr lang="en-US" smtClean="0"/>
              <a:t>‹#›</a:t>
            </a:fld>
            <a:endParaRPr lang="en-US"/>
          </a:p>
        </p:txBody>
      </p:sp>
    </p:spTree>
    <p:extLst>
      <p:ext uri="{BB962C8B-B14F-4D97-AF65-F5344CB8AC3E}">
        <p14:creationId xmlns:p14="http://schemas.microsoft.com/office/powerpoint/2010/main" val="1654100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doi.org/10.1016/B978-0-12-387040-7.00013-5" TargetMode="External"/><Relationship Id="rId2" Type="http://schemas.openxmlformats.org/officeDocument/2006/relationships/hyperlink" Target="https://doi.org/10.1186/s42522-020-00031-6"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doi.org/10.1371/journal.pone.0198568" TargetMode="External"/><Relationship Id="rId2" Type="http://schemas.openxmlformats.org/officeDocument/2006/relationships/hyperlink" Target="https://doi.org/10.3389/fvets.2022.863526"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61993" y="0"/>
            <a:ext cx="11863953" cy="6617196"/>
          </a:xfrm>
          <a:prstGeom prst="rect">
            <a:avLst/>
          </a:prstGeom>
        </p:spPr>
        <p:txBody>
          <a:bodyPr wrap="square">
            <a:spAutoFit/>
          </a:bodyPr>
          <a:lstStyle/>
          <a:p>
            <a:pPr algn="ctr"/>
            <a:endParaRPr lang="en-US" sz="2400" b="1" dirty="0" smtClean="0">
              <a:latin typeface="Times New Roman" panose="02020603050405020304" pitchFamily="18" charset="0"/>
              <a:cs typeface="Times New Roman" panose="02020603050405020304" pitchFamily="18" charset="0"/>
            </a:endParaRPr>
          </a:p>
          <a:p>
            <a:pPr algn="ctr"/>
            <a:r>
              <a:rPr lang="en-US" sz="2400" b="1" dirty="0" smtClean="0">
                <a:latin typeface="Times New Roman" panose="02020603050405020304" pitchFamily="18" charset="0"/>
                <a:cs typeface="Times New Roman" panose="02020603050405020304" pitchFamily="18" charset="0"/>
              </a:rPr>
              <a:t>ASSESSMENT </a:t>
            </a:r>
            <a:r>
              <a:rPr lang="en-US" sz="2400" b="1" dirty="0">
                <a:latin typeface="Times New Roman" panose="02020603050405020304" pitchFamily="18" charset="0"/>
                <a:cs typeface="Times New Roman" panose="02020603050405020304" pitchFamily="18" charset="0"/>
              </a:rPr>
              <a:t>ON KNOWLEDGE, ATTITUDES AND PRACTICES </a:t>
            </a:r>
          </a:p>
          <a:p>
            <a:pPr algn="ctr"/>
            <a:r>
              <a:rPr lang="en-US" sz="2400" b="1" dirty="0" smtClean="0">
                <a:latin typeface="Times New Roman" panose="02020603050405020304" pitchFamily="18" charset="0"/>
                <a:cs typeface="Times New Roman" panose="02020603050405020304" pitchFamily="18" charset="0"/>
              </a:rPr>
              <a:t>ON DOG BITES </a:t>
            </a:r>
            <a:r>
              <a:rPr lang="en-US" sz="2400" b="1" dirty="0">
                <a:latin typeface="Times New Roman" panose="02020603050405020304" pitchFamily="18" charset="0"/>
                <a:cs typeface="Times New Roman" panose="02020603050405020304" pitchFamily="18" charset="0"/>
              </a:rPr>
              <a:t>IN KYEGEGWA </a:t>
            </a:r>
            <a:r>
              <a:rPr lang="en-US" sz="2400" b="1" dirty="0" smtClean="0">
                <a:latin typeface="Times New Roman" panose="02020603050405020304" pitchFamily="18" charset="0"/>
                <a:cs typeface="Times New Roman" panose="02020603050405020304" pitchFamily="18" charset="0"/>
              </a:rPr>
              <a:t> TOWN COUNCIL</a:t>
            </a:r>
            <a:r>
              <a:rPr lang="en-US" sz="2400" dirty="0" smtClean="0">
                <a:latin typeface="Times New Roman" panose="02020603050405020304" pitchFamily="18" charset="0"/>
                <a:cs typeface="Times New Roman" panose="02020603050405020304" pitchFamily="18" charset="0"/>
              </a:rPr>
              <a:t>,</a:t>
            </a:r>
          </a:p>
          <a:p>
            <a:pPr algn="ctr"/>
            <a:r>
              <a:rPr lang="en-US" sz="2400" b="1" dirty="0" smtClean="0">
                <a:latin typeface="Times New Roman" panose="02020603050405020304" pitchFamily="18" charset="0"/>
                <a:cs typeface="Times New Roman" panose="02020603050405020304" pitchFamily="18" charset="0"/>
              </a:rPr>
              <a:t>KYEGEGWA DISRICTICT</a:t>
            </a:r>
          </a:p>
          <a:p>
            <a:pPr algn="ctr"/>
            <a:endParaRPr lang="en-US" sz="2400" b="1" dirty="0" smtClean="0">
              <a:latin typeface="Times New Roman" panose="02020603050405020304" pitchFamily="18" charset="0"/>
              <a:cs typeface="Times New Roman" panose="02020603050405020304" pitchFamily="18" charset="0"/>
            </a:endParaRPr>
          </a:p>
          <a:p>
            <a:pPr algn="ctr"/>
            <a:r>
              <a:rPr lang="en-US" sz="2400" b="1" dirty="0" smtClean="0">
                <a:latin typeface="Times New Roman" panose="02020603050405020304" pitchFamily="18" charset="0"/>
                <a:cs typeface="Times New Roman" panose="02020603050405020304" pitchFamily="18" charset="0"/>
              </a:rPr>
              <a:t> APRIL – JUNE. 2024</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endParaRPr lang="en-US" sz="2400" dirty="0" smtClean="0">
              <a:latin typeface="Times New Roman" panose="02020603050405020304" pitchFamily="18" charset="0"/>
              <a:cs typeface="Times New Roman" panose="02020603050405020304" pitchFamily="18" charset="0"/>
            </a:endParaRPr>
          </a:p>
          <a:p>
            <a:pPr algn="ctr"/>
            <a:endParaRPr lang="en-US" sz="2400" dirty="0" smtClean="0">
              <a:latin typeface="Times New Roman" panose="02020603050405020304" pitchFamily="18" charset="0"/>
              <a:cs typeface="Times New Roman" panose="02020603050405020304" pitchFamily="18" charset="0"/>
            </a:endParaRPr>
          </a:p>
          <a:p>
            <a:pPr algn="ctr"/>
            <a:r>
              <a:rPr lang="en-US" sz="2400" b="1" dirty="0" smtClean="0">
                <a:latin typeface="Times New Roman" panose="02020603050405020304" pitchFamily="18" charset="0"/>
                <a:cs typeface="Times New Roman" panose="02020603050405020304" pitchFamily="18" charset="0"/>
              </a:rPr>
              <a:t>                                                          </a:t>
            </a:r>
            <a:endParaRPr lang="en-US" sz="2400" b="1" dirty="0">
              <a:latin typeface="Times New Roman" panose="02020603050405020304" pitchFamily="18" charset="0"/>
              <a:cs typeface="Times New Roman" panose="02020603050405020304" pitchFamily="18" charset="0"/>
            </a:endParaRPr>
          </a:p>
          <a:p>
            <a:pPr algn="ctr"/>
            <a:r>
              <a:rPr lang="en-US" sz="2400" b="1" dirty="0" smtClean="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David </a:t>
            </a:r>
            <a:r>
              <a:rPr lang="en-US" sz="2400" b="1" dirty="0" smtClean="0">
                <a:latin typeface="Times New Roman" panose="02020603050405020304" pitchFamily="18" charset="0"/>
                <a:cs typeface="Times New Roman" panose="02020603050405020304" pitchFamily="18" charset="0"/>
              </a:rPr>
              <a:t>Ainebyona</a:t>
            </a:r>
          </a:p>
          <a:p>
            <a:pPr algn="ctr"/>
            <a:r>
              <a:rPr lang="en-US" sz="2400" b="1" dirty="0" smtClean="0">
                <a:latin typeface="Times New Roman" panose="02020603050405020304" pitchFamily="18" charset="0"/>
                <a:cs typeface="Times New Roman" panose="02020603050405020304" pitchFamily="18" charset="0"/>
              </a:rPr>
              <a:t>ISAVET </a:t>
            </a:r>
            <a:r>
              <a:rPr lang="en-US" sz="2400" b="1" dirty="0">
                <a:latin typeface="Times New Roman" panose="02020603050405020304" pitchFamily="18" charset="0"/>
                <a:cs typeface="Times New Roman" panose="02020603050405020304" pitchFamily="18" charset="0"/>
              </a:rPr>
              <a:t>Cohort </a:t>
            </a:r>
            <a:r>
              <a:rPr lang="en-US" sz="2400" b="1" dirty="0" smtClean="0">
                <a:latin typeface="Times New Roman" panose="02020603050405020304" pitchFamily="18" charset="0"/>
                <a:cs typeface="Times New Roman" panose="02020603050405020304" pitchFamily="18" charset="0"/>
              </a:rPr>
              <a:t>5</a:t>
            </a:r>
          </a:p>
          <a:p>
            <a:pPr algn="ctr"/>
            <a:endParaRPr lang="en-US" sz="2400" b="1" dirty="0">
              <a:latin typeface="Times New Roman" panose="02020603050405020304" pitchFamily="18" charset="0"/>
              <a:cs typeface="Times New Roman" panose="02020603050405020304" pitchFamily="18" charset="0"/>
            </a:endParaRPr>
          </a:p>
          <a:p>
            <a:pPr algn="ctr"/>
            <a:endParaRPr lang="en-US" sz="2400" b="1" dirty="0" smtClean="0">
              <a:latin typeface="Times New Roman" panose="02020603050405020304" pitchFamily="18" charset="0"/>
              <a:cs typeface="Times New Roman" panose="02020603050405020304" pitchFamily="18" charset="0"/>
            </a:endParaRPr>
          </a:p>
          <a:p>
            <a:pPr algn="ctr"/>
            <a:endParaRPr lang="en-US" sz="2400" dirty="0" smtClean="0">
              <a:latin typeface="Times New Roman" panose="02020603050405020304" pitchFamily="18" charset="0"/>
              <a:cs typeface="Times New Roman" panose="02020603050405020304" pitchFamily="18" charset="0"/>
            </a:endParaRPr>
          </a:p>
          <a:p>
            <a:pPr algn="ctr"/>
            <a:r>
              <a:rPr lang="en-US" sz="1600" b="1" dirty="0" smtClean="0">
                <a:latin typeface="Times New Roman" panose="02020603050405020304" pitchFamily="18" charset="0"/>
                <a:cs typeface="Times New Roman" panose="02020603050405020304" pitchFamily="18" charset="0"/>
              </a:rPr>
              <a:t>Mentor:</a:t>
            </a:r>
            <a:r>
              <a:rPr lang="en-US" sz="1600" b="1" dirty="0">
                <a:latin typeface="Times New Roman" panose="02020603050405020304" pitchFamily="18" charset="0"/>
                <a:cs typeface="Times New Roman" panose="02020603050405020304" pitchFamily="18" charset="0"/>
              </a:rPr>
              <a:t> </a:t>
            </a:r>
            <a:r>
              <a:rPr lang="en-US" sz="1600" b="1" dirty="0" smtClean="0">
                <a:latin typeface="Times New Roman" panose="02020603050405020304" pitchFamily="18" charset="0"/>
                <a:cs typeface="Times New Roman" panose="02020603050405020304" pitchFamily="18" charset="0"/>
              </a:rPr>
              <a:t>Dr. Musiime Edgar</a:t>
            </a:r>
          </a:p>
          <a:p>
            <a:pPr algn="ctr"/>
            <a:r>
              <a:rPr lang="en-US" sz="1600" b="1" dirty="0" smtClean="0">
                <a:latin typeface="Times New Roman" panose="02020603050405020304" pitchFamily="18" charset="0"/>
                <a:cs typeface="Times New Roman" panose="02020603050405020304" pitchFamily="18" charset="0"/>
              </a:rPr>
              <a:t>            Trainer: Dr</a:t>
            </a:r>
            <a:r>
              <a:rPr lang="en-US" sz="1600" b="1" dirty="0">
                <a:latin typeface="Times New Roman" panose="02020603050405020304" pitchFamily="18" charset="0"/>
                <a:cs typeface="Times New Roman" panose="02020603050405020304" pitchFamily="18" charset="0"/>
              </a:rPr>
              <a:t>.</a:t>
            </a:r>
            <a:r>
              <a:rPr lang="en-US" sz="1600" b="1" dirty="0" smtClean="0">
                <a:latin typeface="Times New Roman" panose="02020603050405020304" pitchFamily="18" charset="0"/>
                <a:cs typeface="Times New Roman" panose="02020603050405020304" pitchFamily="18" charset="0"/>
              </a:rPr>
              <a:t> Hannington Katumba</a:t>
            </a:r>
            <a:r>
              <a:rPr lang="en-US" sz="2400" b="1" dirty="0" smtClean="0">
                <a:latin typeface="Times New Roman" panose="02020603050405020304" pitchFamily="18" charset="0"/>
                <a:cs typeface="Times New Roman" panose="02020603050405020304" pitchFamily="18" charset="0"/>
              </a:rPr>
              <a:t>	</a:t>
            </a:r>
          </a:p>
          <a:p>
            <a:pPr algn="r"/>
            <a:endParaRPr lang="en-US" sz="2400" b="1"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658AEFB2-3DAB-4B2B-952D-9944F394A17E}" type="slidenum">
              <a:rPr lang="en-US" smtClean="0"/>
              <a:t>1</a:t>
            </a:fld>
            <a:endParaRPr lang="en-US"/>
          </a:p>
        </p:txBody>
      </p:sp>
    </p:spTree>
    <p:extLst>
      <p:ext uri="{BB962C8B-B14F-4D97-AF65-F5344CB8AC3E}">
        <p14:creationId xmlns:p14="http://schemas.microsoft.com/office/powerpoint/2010/main" val="25758186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4568"/>
            <a:ext cx="10515600" cy="472363"/>
          </a:xfrm>
        </p:spPr>
        <p:txBody>
          <a:bodyPr>
            <a:normAutofit/>
          </a:bodyPr>
          <a:lstStyle/>
          <a:p>
            <a:pPr algn="ctr"/>
            <a:r>
              <a:rPr lang="en-US" sz="2400" b="1" dirty="0" smtClean="0">
                <a:latin typeface="Times New Roman" panose="02020603050405020304" pitchFamily="18" charset="0"/>
                <a:cs typeface="Times New Roman" panose="02020603050405020304" pitchFamily="18" charset="0"/>
              </a:rPr>
              <a:t>contind</a:t>
            </a:r>
            <a:r>
              <a:rPr lang="en-US" sz="2400" b="1" dirty="0">
                <a:latin typeface="Times New Roman" panose="02020603050405020304" pitchFamily="18" charset="0"/>
                <a:cs typeface="Times New Roman" panose="02020603050405020304" pitchFamily="18" charset="0"/>
              </a:rPr>
              <a:t>…</a:t>
            </a:r>
            <a:endParaRPr lang="en-US" sz="2400" dirty="0"/>
          </a:p>
        </p:txBody>
      </p:sp>
      <p:sp>
        <p:nvSpPr>
          <p:cNvPr id="3" name="Content Placeholder 2"/>
          <p:cNvSpPr>
            <a:spLocks noGrp="1"/>
          </p:cNvSpPr>
          <p:nvPr>
            <p:ph idx="1"/>
          </p:nvPr>
        </p:nvSpPr>
        <p:spPr>
          <a:xfrm>
            <a:off x="179461" y="700754"/>
            <a:ext cx="11767559" cy="6024785"/>
          </a:xfrm>
        </p:spPr>
        <p:txBody>
          <a:bodyPr>
            <a:normAutofit/>
          </a:bodyPr>
          <a:lstStyle/>
          <a:p>
            <a:pPr>
              <a:lnSpc>
                <a:spcPct val="20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Any one adult member of the family preferably the head of the household was included as a study </a:t>
            </a:r>
            <a:r>
              <a:rPr lang="en-US" sz="2000" dirty="0" smtClean="0">
                <a:latin typeface="Times New Roman" panose="02020603050405020304" pitchFamily="18" charset="0"/>
                <a:cs typeface="Times New Roman" panose="02020603050405020304" pitchFamily="18" charset="0"/>
              </a:rPr>
              <a:t>respondent</a:t>
            </a:r>
          </a:p>
          <a:p>
            <a:pPr>
              <a:lnSpc>
                <a:spcPct val="20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Selected  </a:t>
            </a:r>
            <a:r>
              <a:rPr lang="en-US" sz="2000" dirty="0" smtClean="0">
                <a:latin typeface="Times New Roman" panose="02020603050405020304" pitchFamily="18" charset="0"/>
                <a:cs typeface="Times New Roman" panose="02020603050405020304" pitchFamily="18" charset="0"/>
              </a:rPr>
              <a:t>households, </a:t>
            </a:r>
            <a:r>
              <a:rPr lang="en-US" sz="2000" dirty="0">
                <a:latin typeface="Times New Roman" panose="02020603050405020304" pitchFamily="18" charset="0"/>
                <a:cs typeface="Times New Roman" panose="02020603050405020304" pitchFamily="18" charset="0"/>
              </a:rPr>
              <a:t>priority </a:t>
            </a:r>
            <a:r>
              <a:rPr lang="en-US" sz="2000" dirty="0" smtClean="0">
                <a:latin typeface="Times New Roman" panose="02020603050405020304" pitchFamily="18" charset="0"/>
                <a:cs typeface="Times New Roman" panose="02020603050405020304" pitchFamily="18" charset="0"/>
              </a:rPr>
              <a:t>was given to </a:t>
            </a:r>
            <a:r>
              <a:rPr lang="en-US" sz="2000" dirty="0">
                <a:latin typeface="Times New Roman" panose="02020603050405020304" pitchFamily="18" charset="0"/>
                <a:cs typeface="Times New Roman" panose="02020603050405020304" pitchFamily="18" charset="0"/>
              </a:rPr>
              <a:t>those with </a:t>
            </a:r>
            <a:r>
              <a:rPr lang="en-US" sz="2000" dirty="0" smtClean="0">
                <a:latin typeface="Times New Roman" panose="02020603050405020304" pitchFamily="18" charset="0"/>
                <a:cs typeface="Times New Roman" panose="02020603050405020304" pitchFamily="18" charset="0"/>
              </a:rPr>
              <a:t>Dogs</a:t>
            </a:r>
            <a:endParaRPr lang="en-US" sz="2000" dirty="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Data was collected by one by one method entered in excel and analyzed </a:t>
            </a:r>
          </a:p>
          <a:p>
            <a:pPr>
              <a:lnSpc>
                <a:spcPct val="20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All qualitative variables were calculated for proportions to look for association in the KAP regarding dog bites and a p value &lt;0.05 was considered significant</a:t>
            </a:r>
          </a:p>
          <a:p>
            <a:pPr marL="0" indent="0">
              <a:buNone/>
            </a:pPr>
            <a:endParaRPr lang="en-US" sz="2000" dirty="0"/>
          </a:p>
        </p:txBody>
      </p:sp>
      <p:sp>
        <p:nvSpPr>
          <p:cNvPr id="4" name="Slide Number Placeholder 3"/>
          <p:cNvSpPr>
            <a:spLocks noGrp="1"/>
          </p:cNvSpPr>
          <p:nvPr>
            <p:ph type="sldNum" sz="quarter" idx="12"/>
          </p:nvPr>
        </p:nvSpPr>
        <p:spPr/>
        <p:txBody>
          <a:bodyPr/>
          <a:lstStyle/>
          <a:p>
            <a:fld id="{658AEFB2-3DAB-4B2B-952D-9944F394A17E}" type="slidenum">
              <a:rPr lang="en-US" smtClean="0"/>
              <a:t>10</a:t>
            </a:fld>
            <a:endParaRPr lang="en-US"/>
          </a:p>
        </p:txBody>
      </p:sp>
    </p:spTree>
    <p:extLst>
      <p:ext uri="{BB962C8B-B14F-4D97-AF65-F5344CB8AC3E}">
        <p14:creationId xmlns:p14="http://schemas.microsoft.com/office/powerpoint/2010/main" val="11279108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264" y="0"/>
            <a:ext cx="11664297" cy="683664"/>
          </a:xfrm>
        </p:spPr>
        <p:txBody>
          <a:bodyPr>
            <a:normAutofit/>
          </a:bodyPr>
          <a:lstStyle/>
          <a:p>
            <a:pPr algn="ctr"/>
            <a:r>
              <a:rPr lang="en-US" sz="2400" b="1" dirty="0" smtClean="0">
                <a:latin typeface="Times New Roman" panose="02020603050405020304" pitchFamily="18" charset="0"/>
                <a:cs typeface="Times New Roman" panose="02020603050405020304" pitchFamily="18" charset="0"/>
              </a:rPr>
              <a:t>A pie chart showing Demographics according to Age and sex</a:t>
            </a:r>
            <a:endParaRPr lang="en-US" sz="2400" b="1" dirty="0">
              <a:latin typeface="Times New Roman" panose="02020603050405020304" pitchFamily="18" charset="0"/>
              <a:cs typeface="Times New Roman" panose="02020603050405020304" pitchFamily="18" charset="0"/>
            </a:endParaRPr>
          </a:p>
        </p:txBody>
      </p:sp>
      <p:graphicFrame>
        <p:nvGraphicFramePr>
          <p:cNvPr id="3" name="Chart 2"/>
          <p:cNvGraphicFramePr>
            <a:graphicFrameLocks/>
          </p:cNvGraphicFramePr>
          <p:nvPr>
            <p:extLst>
              <p:ext uri="{D42A27DB-BD31-4B8C-83A1-F6EECF244321}">
                <p14:modId xmlns:p14="http://schemas.microsoft.com/office/powerpoint/2010/main" val="3353230018"/>
              </p:ext>
            </p:extLst>
          </p:nvPr>
        </p:nvGraphicFramePr>
        <p:xfrm>
          <a:off x="673724" y="1082136"/>
          <a:ext cx="4366260" cy="487696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p:cNvGraphicFramePr>
            <a:graphicFrameLocks/>
          </p:cNvGraphicFramePr>
          <p:nvPr>
            <p:extLst>
              <p:ext uri="{D42A27DB-BD31-4B8C-83A1-F6EECF244321}">
                <p14:modId xmlns:p14="http://schemas.microsoft.com/office/powerpoint/2010/main" val="1994826269"/>
              </p:ext>
            </p:extLst>
          </p:nvPr>
        </p:nvGraphicFramePr>
        <p:xfrm>
          <a:off x="5547074" y="1226702"/>
          <a:ext cx="5789619" cy="4744889"/>
        </p:xfrm>
        <a:graphic>
          <a:graphicData uri="http://schemas.openxmlformats.org/drawingml/2006/chart">
            <c:chart xmlns:c="http://schemas.openxmlformats.org/drawingml/2006/chart" xmlns:r="http://schemas.openxmlformats.org/officeDocument/2006/relationships" r:id="rId3"/>
          </a:graphicData>
        </a:graphic>
      </p:graphicFrame>
      <p:sp>
        <p:nvSpPr>
          <p:cNvPr id="5" name="Slide Number Placeholder 4"/>
          <p:cNvSpPr>
            <a:spLocks noGrp="1"/>
          </p:cNvSpPr>
          <p:nvPr>
            <p:ph type="sldNum" sz="quarter" idx="12"/>
          </p:nvPr>
        </p:nvSpPr>
        <p:spPr/>
        <p:txBody>
          <a:bodyPr/>
          <a:lstStyle/>
          <a:p>
            <a:fld id="{658AEFB2-3DAB-4B2B-952D-9944F394A17E}" type="slidenum">
              <a:rPr lang="en-US" smtClean="0"/>
              <a:t>11</a:t>
            </a:fld>
            <a:endParaRPr lang="en-US"/>
          </a:p>
        </p:txBody>
      </p:sp>
    </p:spTree>
    <p:extLst>
      <p:ext uri="{BB962C8B-B14F-4D97-AF65-F5344CB8AC3E}">
        <p14:creationId xmlns:p14="http://schemas.microsoft.com/office/powerpoint/2010/main" val="602310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3838" y="23295"/>
            <a:ext cx="10515600" cy="359260"/>
          </a:xfrm>
        </p:spPr>
        <p:txBody>
          <a:bodyPr>
            <a:noAutofit/>
          </a:bodyPr>
          <a:lstStyle/>
          <a:p>
            <a:pPr algn="ctr"/>
            <a:r>
              <a:rPr lang="en-US" sz="2400" b="1" dirty="0" smtClean="0">
                <a:latin typeface="Times New Roman" panose="02020603050405020304" pitchFamily="18" charset="0"/>
                <a:cs typeface="Times New Roman" panose="02020603050405020304" pitchFamily="18" charset="0"/>
              </a:rPr>
              <a:t> </a:t>
            </a:r>
            <a:r>
              <a:rPr lang="en-US" sz="2000" b="1" dirty="0" smtClean="0">
                <a:latin typeface="Times New Roman" panose="02020603050405020304" pitchFamily="18" charset="0"/>
                <a:cs typeface="Times New Roman" panose="02020603050405020304" pitchFamily="18" charset="0"/>
              </a:rPr>
              <a:t>contind….</a:t>
            </a:r>
            <a:endParaRPr lang="en-US" sz="2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97444" y="901177"/>
            <a:ext cx="10277029" cy="6339547"/>
          </a:xfrm>
        </p:spPr>
        <p:txBody>
          <a:bodyPr>
            <a:normAutofit/>
          </a:bodyPr>
          <a:lstStyle/>
          <a:p>
            <a:r>
              <a:rPr lang="en-US" sz="2000" b="1" dirty="0" smtClean="0">
                <a:latin typeface="Times New Roman" panose="02020603050405020304" pitchFamily="18" charset="0"/>
                <a:cs typeface="Times New Roman" panose="02020603050405020304" pitchFamily="18" charset="0"/>
              </a:rPr>
              <a:t>.</a:t>
            </a:r>
            <a:endParaRPr lang="en-US" sz="2000" b="1" dirty="0">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945279772"/>
              </p:ext>
            </p:extLst>
          </p:nvPr>
        </p:nvGraphicFramePr>
        <p:xfrm>
          <a:off x="137385" y="941761"/>
          <a:ext cx="6067514" cy="5807695"/>
        </p:xfrm>
        <a:graphic>
          <a:graphicData uri="http://schemas.openxmlformats.org/drawingml/2006/table">
            <a:tbl>
              <a:tblPr firstRow="1" firstCol="1" bandRow="1">
                <a:tableStyleId>{5C22544A-7EE6-4342-B048-85BDC9FD1C3A}</a:tableStyleId>
              </a:tblPr>
              <a:tblGrid>
                <a:gridCol w="4271090">
                  <a:extLst>
                    <a:ext uri="{9D8B030D-6E8A-4147-A177-3AD203B41FA5}">
                      <a16:colId xmlns:a16="http://schemas.microsoft.com/office/drawing/2014/main" val="20000"/>
                    </a:ext>
                  </a:extLst>
                </a:gridCol>
                <a:gridCol w="1796424">
                  <a:extLst>
                    <a:ext uri="{9D8B030D-6E8A-4147-A177-3AD203B41FA5}">
                      <a16:colId xmlns:a16="http://schemas.microsoft.com/office/drawing/2014/main" val="20001"/>
                    </a:ext>
                  </a:extLst>
                </a:gridCol>
              </a:tblGrid>
              <a:tr h="589519">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Variables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Frequency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extLst>
                  <a:ext uri="{0D108BD9-81ED-4DB2-BD59-A6C34878D82A}">
                    <a16:rowId xmlns:a16="http://schemas.microsoft.com/office/drawing/2014/main" val="10000"/>
                  </a:ext>
                </a:extLst>
              </a:tr>
              <a:tr h="303085">
                <a:tc>
                  <a:txBody>
                    <a:bodyPr/>
                    <a:lstStyle/>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Causes of rabies</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tc>
                  <a:txBody>
                    <a:bodyPr/>
                    <a:lstStyle/>
                    <a:p>
                      <a:pPr>
                        <a:lnSpc>
                          <a:spcPct val="107000"/>
                        </a:lnSpc>
                      </a:pPr>
                      <a:endParaRPr lang="en-US" sz="2000">
                        <a:effectLst/>
                        <a:latin typeface="Times New Roman" panose="02020603050405020304" pitchFamily="18" charset="0"/>
                        <a:cs typeface="Times New Roman" panose="02020603050405020304" pitchFamily="18" charset="0"/>
                      </a:endParaRPr>
                    </a:p>
                  </a:txBody>
                  <a:tcPr marL="63539" marR="63539" marT="0" marB="0" anchor="b"/>
                </a:tc>
                <a:extLst>
                  <a:ext uri="{0D108BD9-81ED-4DB2-BD59-A6C34878D82A}">
                    <a16:rowId xmlns:a16="http://schemas.microsoft.com/office/drawing/2014/main" val="10001"/>
                  </a:ext>
                </a:extLst>
              </a:tr>
              <a:tr h="282609">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Animals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tc>
                  <a:txBody>
                    <a:bodyPr/>
                    <a:lstStyle/>
                    <a:p>
                      <a:pPr>
                        <a:lnSpc>
                          <a:spcPct val="107000"/>
                        </a:lnSpc>
                        <a:spcAft>
                          <a:spcPts val="0"/>
                        </a:spcAft>
                      </a:pPr>
                      <a:r>
                        <a:rPr lang="en-US" sz="2000" b="1" dirty="0">
                          <a:effectLst/>
                          <a:latin typeface="Times New Roman" panose="02020603050405020304" pitchFamily="18" charset="0"/>
                          <a:cs typeface="Times New Roman" panose="02020603050405020304" pitchFamily="18" charset="0"/>
                        </a:rPr>
                        <a:t>151(73.7)</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extLst>
                  <a:ext uri="{0D108BD9-81ED-4DB2-BD59-A6C34878D82A}">
                    <a16:rowId xmlns:a16="http://schemas.microsoft.com/office/drawing/2014/main" val="10002"/>
                  </a:ext>
                </a:extLst>
              </a:tr>
              <a:tr h="282609">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Microorganism</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14(6.8)</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extLst>
                  <a:ext uri="{0D108BD9-81ED-4DB2-BD59-A6C34878D82A}">
                    <a16:rowId xmlns:a16="http://schemas.microsoft.com/office/drawing/2014/main" val="10003"/>
                  </a:ext>
                </a:extLst>
              </a:tr>
              <a:tr h="282609">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Don’t  know</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tc>
                  <a:txBody>
                    <a:bodyPr/>
                    <a:lstStyle/>
                    <a:p>
                      <a:pPr>
                        <a:lnSpc>
                          <a:spcPct val="107000"/>
                        </a:lnSpc>
                        <a:spcAft>
                          <a:spcPts val="0"/>
                        </a:spcAft>
                      </a:pPr>
                      <a:r>
                        <a:rPr lang="en-US" sz="2000" b="0" dirty="0">
                          <a:effectLst/>
                          <a:latin typeface="Times New Roman" panose="02020603050405020304" pitchFamily="18" charset="0"/>
                          <a:cs typeface="Times New Roman" panose="02020603050405020304" pitchFamily="18" charset="0"/>
                        </a:rPr>
                        <a:t>40(19.5)</a:t>
                      </a:r>
                      <a:endParaRPr lang="en-US" sz="20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extLst>
                  <a:ext uri="{0D108BD9-81ED-4DB2-BD59-A6C34878D82A}">
                    <a16:rowId xmlns:a16="http://schemas.microsoft.com/office/drawing/2014/main" val="10004"/>
                  </a:ext>
                </a:extLst>
              </a:tr>
              <a:tr h="282609">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Mosquito</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0(0)</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extLst>
                  <a:ext uri="{0D108BD9-81ED-4DB2-BD59-A6C34878D82A}">
                    <a16:rowId xmlns:a16="http://schemas.microsoft.com/office/drawing/2014/main" val="10005"/>
                  </a:ext>
                </a:extLst>
              </a:tr>
              <a:tr h="303085">
                <a:tc>
                  <a:txBody>
                    <a:bodyPr/>
                    <a:lstStyle/>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Spread of rabies</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tc>
                  <a:txBody>
                    <a:bodyPr/>
                    <a:lstStyle/>
                    <a:p>
                      <a:pPr>
                        <a:lnSpc>
                          <a:spcPct val="107000"/>
                        </a:lnSpc>
                      </a:pPr>
                      <a:endParaRPr lang="en-US" sz="2000" dirty="0">
                        <a:effectLst/>
                        <a:latin typeface="Times New Roman" panose="02020603050405020304" pitchFamily="18" charset="0"/>
                        <a:cs typeface="Times New Roman" panose="02020603050405020304" pitchFamily="18" charset="0"/>
                      </a:endParaRPr>
                    </a:p>
                  </a:txBody>
                  <a:tcPr marL="63539" marR="63539" marT="0" marB="0" anchor="b"/>
                </a:tc>
                <a:extLst>
                  <a:ext uri="{0D108BD9-81ED-4DB2-BD59-A6C34878D82A}">
                    <a16:rowId xmlns:a16="http://schemas.microsoft.com/office/drawing/2014/main" val="10006"/>
                  </a:ext>
                </a:extLst>
              </a:tr>
              <a:tr h="282609">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Rats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0(0)</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extLst>
                  <a:ext uri="{0D108BD9-81ED-4DB2-BD59-A6C34878D82A}">
                    <a16:rowId xmlns:a16="http://schemas.microsoft.com/office/drawing/2014/main" val="10007"/>
                  </a:ext>
                </a:extLst>
              </a:tr>
              <a:tr h="282609">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cats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1(0.5)</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extLst>
                  <a:ext uri="{0D108BD9-81ED-4DB2-BD59-A6C34878D82A}">
                    <a16:rowId xmlns:a16="http://schemas.microsoft.com/office/drawing/2014/main" val="10008"/>
                  </a:ext>
                </a:extLst>
              </a:tr>
              <a:tr h="282609">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Dog</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tc>
                  <a:txBody>
                    <a:bodyPr/>
                    <a:lstStyle/>
                    <a:p>
                      <a:pPr>
                        <a:lnSpc>
                          <a:spcPct val="107000"/>
                        </a:lnSpc>
                        <a:spcAft>
                          <a:spcPts val="0"/>
                        </a:spcAft>
                      </a:pPr>
                      <a:r>
                        <a:rPr lang="en-US" sz="2000" b="1" dirty="0">
                          <a:effectLst/>
                          <a:latin typeface="Times New Roman" panose="02020603050405020304" pitchFamily="18" charset="0"/>
                          <a:cs typeface="Times New Roman" panose="02020603050405020304" pitchFamily="18" charset="0"/>
                        </a:rPr>
                        <a:t>168(82)</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extLst>
                  <a:ext uri="{0D108BD9-81ED-4DB2-BD59-A6C34878D82A}">
                    <a16:rowId xmlns:a16="http://schemas.microsoft.com/office/drawing/2014/main" val="10009"/>
                  </a:ext>
                </a:extLst>
              </a:tr>
              <a:tr h="282609">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Fox</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16(7.8)</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extLst>
                  <a:ext uri="{0D108BD9-81ED-4DB2-BD59-A6C34878D82A}">
                    <a16:rowId xmlns:a16="http://schemas.microsoft.com/office/drawing/2014/main" val="10010"/>
                  </a:ext>
                </a:extLst>
              </a:tr>
              <a:tr h="282609">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Others</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0(0)</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extLst>
                  <a:ext uri="{0D108BD9-81ED-4DB2-BD59-A6C34878D82A}">
                    <a16:rowId xmlns:a16="http://schemas.microsoft.com/office/drawing/2014/main" val="10011"/>
                  </a:ext>
                </a:extLst>
              </a:tr>
              <a:tr h="282609">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Don’t  know</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20(9.8)</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extLst>
                  <a:ext uri="{0D108BD9-81ED-4DB2-BD59-A6C34878D82A}">
                    <a16:rowId xmlns:a16="http://schemas.microsoft.com/office/drawing/2014/main" val="10012"/>
                  </a:ext>
                </a:extLst>
              </a:tr>
              <a:tr h="303085">
                <a:tc>
                  <a:txBody>
                    <a:bodyPr/>
                    <a:lstStyle/>
                    <a:p>
                      <a:pPr>
                        <a:lnSpc>
                          <a:spcPct val="107000"/>
                        </a:lnSpc>
                        <a:spcAft>
                          <a:spcPts val="0"/>
                        </a:spcAft>
                      </a:pPr>
                      <a:r>
                        <a:rPr lang="en-US" sz="2000" dirty="0" smtClean="0">
                          <a:solidFill>
                            <a:schemeClr val="tx1"/>
                          </a:solidFill>
                          <a:effectLst/>
                          <a:latin typeface="Times New Roman" panose="02020603050405020304" pitchFamily="18" charset="0"/>
                          <a:ea typeface="+mn-ea"/>
                          <a:cs typeface="Times New Roman" panose="02020603050405020304" pitchFamily="18" charset="0"/>
                        </a:rPr>
                        <a:t>Can</a:t>
                      </a:r>
                      <a:r>
                        <a:rPr lang="en-US" sz="2000" baseline="0" dirty="0" smtClean="0">
                          <a:solidFill>
                            <a:schemeClr val="tx1"/>
                          </a:solidFill>
                          <a:effectLst/>
                          <a:latin typeface="Times New Roman" panose="02020603050405020304" pitchFamily="18" charset="0"/>
                          <a:ea typeface="+mn-ea"/>
                          <a:cs typeface="Times New Roman" panose="02020603050405020304" pitchFamily="18" charset="0"/>
                        </a:rPr>
                        <a:t> rabies cause death</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tc>
                  <a:txBody>
                    <a:bodyPr/>
                    <a:lstStyle/>
                    <a:p>
                      <a:pPr>
                        <a:lnSpc>
                          <a:spcPct val="107000"/>
                        </a:lnSpc>
                      </a:pPr>
                      <a:endParaRPr lang="en-US" sz="2000" dirty="0">
                        <a:effectLst/>
                        <a:latin typeface="Times New Roman" panose="02020603050405020304" pitchFamily="18" charset="0"/>
                        <a:cs typeface="Times New Roman" panose="02020603050405020304" pitchFamily="18" charset="0"/>
                      </a:endParaRPr>
                    </a:p>
                  </a:txBody>
                  <a:tcPr marL="63539" marR="63539" marT="0" marB="0" anchor="b"/>
                </a:tc>
                <a:extLst>
                  <a:ext uri="{0D108BD9-81ED-4DB2-BD59-A6C34878D82A}">
                    <a16:rowId xmlns:a16="http://schemas.microsoft.com/office/drawing/2014/main" val="10013"/>
                  </a:ext>
                </a:extLst>
              </a:tr>
              <a:tr h="282609">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Yes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tc>
                  <a:txBody>
                    <a:bodyPr/>
                    <a:lstStyle/>
                    <a:p>
                      <a:pPr>
                        <a:lnSpc>
                          <a:spcPct val="107000"/>
                        </a:lnSpc>
                        <a:spcAft>
                          <a:spcPts val="0"/>
                        </a:spcAft>
                      </a:pPr>
                      <a:r>
                        <a:rPr lang="en-US" sz="2000" b="1" dirty="0" smtClean="0">
                          <a:effectLst/>
                          <a:latin typeface="Times New Roman" panose="02020603050405020304" pitchFamily="18" charset="0"/>
                          <a:cs typeface="Times New Roman" panose="02020603050405020304" pitchFamily="18" charset="0"/>
                        </a:rPr>
                        <a:t>189(91.7</a:t>
                      </a:r>
                      <a:r>
                        <a:rPr lang="en-US" sz="2000" b="1" dirty="0">
                          <a:effectLst/>
                          <a:latin typeface="Times New Roman" panose="02020603050405020304" pitchFamily="18" charset="0"/>
                          <a:cs typeface="Times New Roman" panose="02020603050405020304" pitchFamily="18" charset="0"/>
                        </a:rPr>
                        <a:t>)</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extLst>
                  <a:ext uri="{0D108BD9-81ED-4DB2-BD59-A6C34878D82A}">
                    <a16:rowId xmlns:a16="http://schemas.microsoft.com/office/drawing/2014/main" val="10014"/>
                  </a:ext>
                </a:extLst>
              </a:tr>
              <a:tr h="282609">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No</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3(1.5)</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extLst>
                  <a:ext uri="{0D108BD9-81ED-4DB2-BD59-A6C34878D82A}">
                    <a16:rowId xmlns:a16="http://schemas.microsoft.com/office/drawing/2014/main" val="10015"/>
                  </a:ext>
                </a:extLst>
              </a:tr>
              <a:tr h="282609">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Don’t  know</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14(6.8)</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39" marR="63539" marT="0" marB="0" anchor="b"/>
                </a:tc>
                <a:extLst>
                  <a:ext uri="{0D108BD9-81ED-4DB2-BD59-A6C34878D82A}">
                    <a16:rowId xmlns:a16="http://schemas.microsoft.com/office/drawing/2014/main" val="10016"/>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676515826"/>
              </p:ext>
            </p:extLst>
          </p:nvPr>
        </p:nvGraphicFramePr>
        <p:xfrm>
          <a:off x="6165575" y="1542723"/>
          <a:ext cx="5477854" cy="5178752"/>
        </p:xfrm>
        <a:graphic>
          <a:graphicData uri="http://schemas.openxmlformats.org/drawingml/2006/table">
            <a:tbl>
              <a:tblPr firstRow="1" firstCol="1" bandRow="1">
                <a:tableStyleId>{5C22544A-7EE6-4342-B048-85BDC9FD1C3A}</a:tableStyleId>
              </a:tblPr>
              <a:tblGrid>
                <a:gridCol w="3856009">
                  <a:extLst>
                    <a:ext uri="{9D8B030D-6E8A-4147-A177-3AD203B41FA5}">
                      <a16:colId xmlns:a16="http://schemas.microsoft.com/office/drawing/2014/main" val="20000"/>
                    </a:ext>
                  </a:extLst>
                </a:gridCol>
                <a:gridCol w="1621845">
                  <a:extLst>
                    <a:ext uri="{9D8B030D-6E8A-4147-A177-3AD203B41FA5}">
                      <a16:colId xmlns:a16="http://schemas.microsoft.com/office/drawing/2014/main" val="20001"/>
                    </a:ext>
                  </a:extLst>
                </a:gridCol>
              </a:tblGrid>
              <a:tr h="740708">
                <a:tc>
                  <a:txBody>
                    <a:bodyPr/>
                    <a:lstStyle/>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is there vaccine for </a:t>
                      </a:r>
                      <a:r>
                        <a:rPr lang="en-US" sz="2000" dirty="0" smtClean="0">
                          <a:solidFill>
                            <a:schemeClr val="tx1"/>
                          </a:solidFill>
                          <a:effectLst/>
                          <a:latin typeface="Times New Roman" panose="02020603050405020304" pitchFamily="18" charset="0"/>
                          <a:cs typeface="Times New Roman" panose="02020603050405020304" pitchFamily="18" charset="0"/>
                        </a:rPr>
                        <a:t>rabies (Human/Pets)</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2000" dirty="0">
                        <a:effectLst/>
                        <a:latin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0000"/>
                  </a:ext>
                </a:extLst>
              </a:tr>
              <a:tr h="488118">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Yes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33(16.1)</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1"/>
                  </a:ext>
                </a:extLst>
              </a:tr>
              <a:tr h="488118">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No</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9(4.4)</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2"/>
                  </a:ext>
                </a:extLst>
              </a:tr>
              <a:tr h="987090">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Don’t  know</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b="1" dirty="0">
                          <a:effectLst/>
                          <a:latin typeface="Times New Roman" panose="02020603050405020304" pitchFamily="18" charset="0"/>
                          <a:cs typeface="Times New Roman" panose="02020603050405020304" pitchFamily="18" charset="0"/>
                        </a:rPr>
                        <a:t>163(79.5)</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3"/>
                  </a:ext>
                </a:extLst>
              </a:tr>
              <a:tr h="1245892">
                <a:tc>
                  <a:txBody>
                    <a:bodyPr/>
                    <a:lstStyle/>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Received any training or information on rabies</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2000" dirty="0">
                        <a:effectLst/>
                        <a:latin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0004"/>
                  </a:ext>
                </a:extLst>
              </a:tr>
              <a:tr h="488118">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Yes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26(12.7)</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5"/>
                  </a:ext>
                </a:extLst>
              </a:tr>
              <a:tr h="740708">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No</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b="1" dirty="0">
                          <a:effectLst/>
                          <a:latin typeface="Times New Roman" panose="02020603050405020304" pitchFamily="18" charset="0"/>
                          <a:cs typeface="Times New Roman" panose="02020603050405020304" pitchFamily="18" charset="0"/>
                        </a:rPr>
                        <a:t>179(87.3)</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6"/>
                  </a:ext>
                </a:extLst>
              </a:tr>
            </a:tbl>
          </a:graphicData>
        </a:graphic>
      </p:graphicFrame>
      <p:sp>
        <p:nvSpPr>
          <p:cNvPr id="7" name="Rectangle 1"/>
          <p:cNvSpPr>
            <a:spLocks noChangeArrowheads="1"/>
          </p:cNvSpPr>
          <p:nvPr/>
        </p:nvSpPr>
        <p:spPr bwMode="auto">
          <a:xfrm>
            <a:off x="5383335" y="1945483"/>
            <a:ext cx="6173056" cy="449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TextBox 4"/>
          <p:cNvSpPr txBox="1"/>
          <p:nvPr/>
        </p:nvSpPr>
        <p:spPr>
          <a:xfrm>
            <a:off x="0" y="531845"/>
            <a:ext cx="12192000" cy="400110"/>
          </a:xfrm>
          <a:prstGeom prst="rect">
            <a:avLst/>
          </a:prstGeom>
          <a:noFill/>
        </p:spPr>
        <p:txBody>
          <a:bodyPr wrap="square" rtlCol="0">
            <a:spAutoFit/>
          </a:bodyPr>
          <a:lstStyle/>
          <a:p>
            <a:pPr algn="ctr"/>
            <a:r>
              <a:rPr lang="en-US" sz="2000" b="1" dirty="0">
                <a:latin typeface="Times New Roman" panose="02020603050405020304" pitchFamily="18" charset="0"/>
                <a:cs typeface="Times New Roman" panose="02020603050405020304" pitchFamily="18" charset="0"/>
              </a:rPr>
              <a:t>Table 2: Knowledge regarding cause, spread mortality, morbidity related to rabies among respondents (N=206</a:t>
            </a:r>
            <a:r>
              <a:rPr lang="en-US" sz="2000" b="1" dirty="0" smtClean="0">
                <a:latin typeface="Times New Roman" panose="02020603050405020304" pitchFamily="18" charset="0"/>
                <a:cs typeface="Times New Roman" panose="02020603050405020304" pitchFamily="18" charset="0"/>
              </a:rPr>
              <a:t>)</a:t>
            </a:r>
            <a:endParaRPr lang="en-US" sz="2000" b="1" dirty="0">
              <a:latin typeface="Times New Roman" panose="02020603050405020304" pitchFamily="18" charset="0"/>
              <a:cs typeface="Times New Roman" panose="02020603050405020304" pitchFamily="18" charset="0"/>
            </a:endParaRPr>
          </a:p>
        </p:txBody>
      </p:sp>
      <p:sp>
        <p:nvSpPr>
          <p:cNvPr id="8" name="Slide Number Placeholder 7"/>
          <p:cNvSpPr>
            <a:spLocks noGrp="1"/>
          </p:cNvSpPr>
          <p:nvPr>
            <p:ph type="sldNum" sz="quarter" idx="12"/>
          </p:nvPr>
        </p:nvSpPr>
        <p:spPr/>
        <p:txBody>
          <a:bodyPr/>
          <a:lstStyle/>
          <a:p>
            <a:fld id="{658AEFB2-3DAB-4B2B-952D-9944F394A17E}" type="slidenum">
              <a:rPr lang="en-US" smtClean="0"/>
              <a:t>12</a:t>
            </a:fld>
            <a:endParaRPr lang="en-US" dirty="0"/>
          </a:p>
        </p:txBody>
      </p:sp>
    </p:spTree>
    <p:extLst>
      <p:ext uri="{BB962C8B-B14F-4D97-AF65-F5344CB8AC3E}">
        <p14:creationId xmlns:p14="http://schemas.microsoft.com/office/powerpoint/2010/main" val="7165015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2909"/>
            <a:ext cx="10515600" cy="688760"/>
          </a:xfrm>
        </p:spPr>
        <p:txBody>
          <a:bodyPr>
            <a:normAutofit/>
          </a:bodyPr>
          <a:lstStyle/>
          <a:p>
            <a:pPr algn="ctr"/>
            <a:r>
              <a:rPr lang="en-US" sz="2400" b="1" dirty="0" smtClean="0">
                <a:latin typeface="Times New Roman" panose="02020603050405020304" pitchFamily="18" charset="0"/>
                <a:cs typeface="Times New Roman" panose="02020603050405020304" pitchFamily="18" charset="0"/>
              </a:rPr>
              <a:t>Pie charts showing knowledge on post bite management</a:t>
            </a:r>
            <a:endParaRPr lang="en-US" sz="2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buNone/>
            </a:pPr>
            <a:r>
              <a:rPr lang="en-US" dirty="0" smtClean="0"/>
              <a:t>.</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3178866016"/>
              </p:ext>
            </p:extLst>
          </p:nvPr>
        </p:nvGraphicFramePr>
        <p:xfrm>
          <a:off x="5550976" y="1254034"/>
          <a:ext cx="6300061" cy="461062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a:graphicFrameLocks/>
          </p:cNvGraphicFramePr>
          <p:nvPr>
            <p:extLst>
              <p:ext uri="{D42A27DB-BD31-4B8C-83A1-F6EECF244321}">
                <p14:modId xmlns:p14="http://schemas.microsoft.com/office/powerpoint/2010/main" val="1048923388"/>
              </p:ext>
            </p:extLst>
          </p:nvPr>
        </p:nvGraphicFramePr>
        <p:xfrm>
          <a:off x="340963" y="1571269"/>
          <a:ext cx="5613356" cy="4713293"/>
        </p:xfrm>
        <a:graphic>
          <a:graphicData uri="http://schemas.openxmlformats.org/drawingml/2006/chart">
            <c:chart xmlns:c="http://schemas.openxmlformats.org/drawingml/2006/chart" xmlns:r="http://schemas.openxmlformats.org/officeDocument/2006/relationships" r:id="rId3"/>
          </a:graphicData>
        </a:graphic>
      </p:graphicFrame>
      <p:sp>
        <p:nvSpPr>
          <p:cNvPr id="6" name="Slide Number Placeholder 5"/>
          <p:cNvSpPr>
            <a:spLocks noGrp="1"/>
          </p:cNvSpPr>
          <p:nvPr>
            <p:ph type="sldNum" sz="quarter" idx="12"/>
          </p:nvPr>
        </p:nvSpPr>
        <p:spPr/>
        <p:txBody>
          <a:bodyPr/>
          <a:lstStyle/>
          <a:p>
            <a:fld id="{658AEFB2-3DAB-4B2B-952D-9944F394A17E}" type="slidenum">
              <a:rPr lang="en-US" smtClean="0"/>
              <a:t>13</a:t>
            </a:fld>
            <a:endParaRPr lang="en-US"/>
          </a:p>
        </p:txBody>
      </p:sp>
    </p:spTree>
    <p:extLst>
      <p:ext uri="{BB962C8B-B14F-4D97-AF65-F5344CB8AC3E}">
        <p14:creationId xmlns:p14="http://schemas.microsoft.com/office/powerpoint/2010/main" val="28123844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6022"/>
            <a:ext cx="10404006" cy="480205"/>
          </a:xfrm>
        </p:spPr>
        <p:txBody>
          <a:bodyPr>
            <a:normAutofit/>
          </a:bodyPr>
          <a:lstStyle/>
          <a:p>
            <a:pPr algn="ctr"/>
            <a:r>
              <a:rPr lang="en-US" sz="2000" b="1" dirty="0" smtClean="0">
                <a:latin typeface="Times New Roman" panose="02020603050405020304" pitchFamily="18" charset="0"/>
                <a:cs typeface="Times New Roman" panose="02020603050405020304" pitchFamily="18" charset="0"/>
              </a:rPr>
              <a:t>contind...</a:t>
            </a:r>
            <a:endParaRPr lang="en-US" sz="2000" b="1" dirty="0">
              <a:latin typeface="Times New Roman" panose="02020603050405020304" pitchFamily="18" charset="0"/>
              <a:cs typeface="Times New Roman" panose="02020603050405020304" pitchFamily="18" charset="0"/>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2034513879"/>
              </p:ext>
            </p:extLst>
          </p:nvPr>
        </p:nvGraphicFramePr>
        <p:xfrm>
          <a:off x="562105" y="1026438"/>
          <a:ext cx="4838700" cy="5710263"/>
        </p:xfrm>
        <a:graphic>
          <a:graphicData uri="http://schemas.openxmlformats.org/drawingml/2006/table">
            <a:tbl>
              <a:tblPr firstRow="1" firstCol="1" bandRow="1">
                <a:tableStyleId>{5C22544A-7EE6-4342-B048-85BDC9FD1C3A}</a:tableStyleId>
              </a:tblPr>
              <a:tblGrid>
                <a:gridCol w="3670300">
                  <a:extLst>
                    <a:ext uri="{9D8B030D-6E8A-4147-A177-3AD203B41FA5}">
                      <a16:colId xmlns:a16="http://schemas.microsoft.com/office/drawing/2014/main" val="20000"/>
                    </a:ext>
                  </a:extLst>
                </a:gridCol>
                <a:gridCol w="1168400">
                  <a:extLst>
                    <a:ext uri="{9D8B030D-6E8A-4147-A177-3AD203B41FA5}">
                      <a16:colId xmlns:a16="http://schemas.microsoft.com/office/drawing/2014/main" val="20001"/>
                    </a:ext>
                  </a:extLst>
                </a:gridCol>
              </a:tblGrid>
              <a:tr h="724091">
                <a:tc>
                  <a:txBody>
                    <a:bodyPr/>
                    <a:lstStyle/>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Variables</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Frequency (%)</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0"/>
                  </a:ext>
                </a:extLst>
              </a:tr>
              <a:tr h="353799">
                <a:tc>
                  <a:txBody>
                    <a:bodyPr/>
                    <a:lstStyle/>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Should dogs be vaccinated</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2000">
                        <a:effectLst/>
                        <a:latin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0001"/>
                  </a:ext>
                </a:extLst>
              </a:tr>
              <a:tr h="353799">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Yes</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b="1" dirty="0">
                          <a:effectLst/>
                          <a:latin typeface="Times New Roman" panose="02020603050405020304" pitchFamily="18" charset="0"/>
                          <a:cs typeface="Times New Roman" panose="02020603050405020304" pitchFamily="18" charset="0"/>
                        </a:rPr>
                        <a:t>194(92.2)</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2"/>
                  </a:ext>
                </a:extLst>
              </a:tr>
              <a:tr h="353799">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Not sure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11(5.3)</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3"/>
                  </a:ext>
                </a:extLst>
              </a:tr>
              <a:tr h="353799">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No</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1(0.5)</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4"/>
                  </a:ext>
                </a:extLst>
              </a:tr>
              <a:tr h="724091">
                <a:tc>
                  <a:txBody>
                    <a:bodyPr/>
                    <a:lstStyle/>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Is it essential to get or give first aid after dog bite</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2000" dirty="0">
                        <a:effectLst/>
                        <a:latin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0005"/>
                  </a:ext>
                </a:extLst>
              </a:tr>
              <a:tr h="353799">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Yes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b="1" dirty="0">
                          <a:solidFill>
                            <a:schemeClr val="tx1"/>
                          </a:solidFill>
                          <a:effectLst/>
                          <a:latin typeface="Times New Roman" panose="02020603050405020304" pitchFamily="18" charset="0"/>
                          <a:cs typeface="Times New Roman" panose="02020603050405020304" pitchFamily="18" charset="0"/>
                        </a:rPr>
                        <a:t>193(93.7)</a:t>
                      </a:r>
                      <a:endParaRPr lang="en-US"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6"/>
                  </a:ext>
                </a:extLst>
              </a:tr>
              <a:tr h="353799">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No</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4(1.9)</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7"/>
                  </a:ext>
                </a:extLst>
              </a:tr>
              <a:tr h="353799">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Not sure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9(4.4)</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8"/>
                  </a:ext>
                </a:extLst>
              </a:tr>
              <a:tr h="724091">
                <a:tc>
                  <a:txBody>
                    <a:bodyPr/>
                    <a:lstStyle/>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Is it essential to take treatment after a dog bite</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2000">
                        <a:effectLst/>
                        <a:latin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0009"/>
                  </a:ext>
                </a:extLst>
              </a:tr>
              <a:tr h="353799">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Yes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b="1" dirty="0">
                          <a:effectLst/>
                          <a:latin typeface="Times New Roman" panose="02020603050405020304" pitchFamily="18" charset="0"/>
                          <a:cs typeface="Times New Roman" panose="02020603050405020304" pitchFamily="18" charset="0"/>
                        </a:rPr>
                        <a:t>182(88.3)</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10"/>
                  </a:ext>
                </a:extLst>
              </a:tr>
              <a:tr h="353799">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No</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2(1)</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11"/>
                  </a:ext>
                </a:extLst>
              </a:tr>
              <a:tr h="353799">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Not sure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22(10.7)</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12"/>
                  </a:ext>
                </a:extLst>
              </a:tr>
            </a:tbl>
          </a:graphicData>
        </a:graphic>
      </p:graphicFrame>
      <p:sp>
        <p:nvSpPr>
          <p:cNvPr id="8" name="TextBox 7"/>
          <p:cNvSpPr txBox="1"/>
          <p:nvPr/>
        </p:nvSpPr>
        <p:spPr>
          <a:xfrm>
            <a:off x="223937" y="546227"/>
            <a:ext cx="11150080" cy="400110"/>
          </a:xfrm>
          <a:prstGeom prst="rect">
            <a:avLst/>
          </a:prstGeom>
          <a:noFill/>
        </p:spPr>
        <p:txBody>
          <a:bodyPr wrap="square" rtlCol="0">
            <a:spAutoFit/>
          </a:bodyPr>
          <a:lstStyle/>
          <a:p>
            <a:r>
              <a:rPr lang="en-US" sz="2000" b="1" dirty="0" smtClean="0">
                <a:latin typeface="Times New Roman" panose="02020603050405020304" pitchFamily="18" charset="0"/>
                <a:cs typeface="Times New Roman" panose="02020603050405020304" pitchFamily="18" charset="0"/>
              </a:rPr>
              <a:t>Table 3: </a:t>
            </a:r>
            <a:r>
              <a:rPr lang="en-US" sz="2000" b="1" dirty="0">
                <a:latin typeface="Times New Roman" panose="02020603050405020304" pitchFamily="18" charset="0"/>
                <a:cs typeface="Times New Roman" panose="02020603050405020304" pitchFamily="18" charset="0"/>
              </a:rPr>
              <a:t>Attitudes regarding </a:t>
            </a:r>
            <a:r>
              <a:rPr lang="en-US" sz="2000" b="1" dirty="0" smtClean="0">
                <a:latin typeface="Times New Roman" panose="02020603050405020304" pitchFamily="18" charset="0"/>
                <a:cs typeface="Times New Roman" panose="02020603050405020304" pitchFamily="18" charset="0"/>
              </a:rPr>
              <a:t>health </a:t>
            </a:r>
            <a:r>
              <a:rPr lang="en-US" sz="2000" b="1" dirty="0">
                <a:latin typeface="Times New Roman" panose="02020603050405020304" pitchFamily="18" charset="0"/>
                <a:cs typeface="Times New Roman" panose="02020603050405020304" pitchFamily="18" charset="0"/>
              </a:rPr>
              <a:t>seeking, and dog vaccination among the respondents (N=206</a:t>
            </a:r>
            <a:r>
              <a:rPr lang="en-US" sz="2000" b="1"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2715510097"/>
              </p:ext>
            </p:extLst>
          </p:nvPr>
        </p:nvGraphicFramePr>
        <p:xfrm>
          <a:off x="5458797" y="1865756"/>
          <a:ext cx="4838700" cy="4465300"/>
        </p:xfrm>
        <a:graphic>
          <a:graphicData uri="http://schemas.openxmlformats.org/drawingml/2006/table">
            <a:tbl>
              <a:tblPr firstRow="1" firstCol="1" bandRow="1">
                <a:tableStyleId>{5C22544A-7EE6-4342-B048-85BDC9FD1C3A}</a:tableStyleId>
              </a:tblPr>
              <a:tblGrid>
                <a:gridCol w="3670300">
                  <a:extLst>
                    <a:ext uri="{9D8B030D-6E8A-4147-A177-3AD203B41FA5}">
                      <a16:colId xmlns:a16="http://schemas.microsoft.com/office/drawing/2014/main" val="20000"/>
                    </a:ext>
                  </a:extLst>
                </a:gridCol>
                <a:gridCol w="1168400">
                  <a:extLst>
                    <a:ext uri="{9D8B030D-6E8A-4147-A177-3AD203B41FA5}">
                      <a16:colId xmlns:a16="http://schemas.microsoft.com/office/drawing/2014/main" val="20001"/>
                    </a:ext>
                  </a:extLst>
                </a:gridCol>
              </a:tblGrid>
              <a:tr h="1296900">
                <a:tc gridSpan="2">
                  <a:txBody>
                    <a:bodyPr/>
                    <a:lstStyle/>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After how long should someone seek treatment after a dog bite</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en-US"/>
                    </a:p>
                  </a:txBody>
                  <a:tcPr/>
                </a:tc>
                <a:extLst>
                  <a:ext uri="{0D108BD9-81ED-4DB2-BD59-A6C34878D82A}">
                    <a16:rowId xmlns:a16="http://schemas.microsoft.com/office/drawing/2014/main" val="10000"/>
                  </a:ext>
                </a:extLst>
              </a:tr>
              <a:tr h="633680">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Immediately</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b="1" dirty="0">
                          <a:effectLst/>
                          <a:latin typeface="Times New Roman" panose="02020603050405020304" pitchFamily="18" charset="0"/>
                          <a:cs typeface="Times New Roman" panose="02020603050405020304" pitchFamily="18" charset="0"/>
                        </a:rPr>
                        <a:t>161(78.2)</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1"/>
                  </a:ext>
                </a:extLst>
              </a:tr>
              <a:tr h="633680">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Few hours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b="0" dirty="0">
                          <a:solidFill>
                            <a:schemeClr val="tx1"/>
                          </a:solidFill>
                          <a:effectLst/>
                          <a:latin typeface="Times New Roman" panose="02020603050405020304" pitchFamily="18" charset="0"/>
                          <a:cs typeface="Times New Roman" panose="02020603050405020304" pitchFamily="18" charset="0"/>
                        </a:rPr>
                        <a:t>30(14.6)</a:t>
                      </a:r>
                      <a:endParaRPr lang="en-US" sz="20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2"/>
                  </a:ext>
                </a:extLst>
              </a:tr>
              <a:tr h="633680">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1 day</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8(3.9)</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3"/>
                  </a:ext>
                </a:extLst>
              </a:tr>
              <a:tr h="633680">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Few days</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0(0)</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4"/>
                  </a:ext>
                </a:extLst>
              </a:tr>
              <a:tr h="633680">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Don’t know</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7(3.4)</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5"/>
                  </a:ext>
                </a:extLst>
              </a:tr>
            </a:tbl>
          </a:graphicData>
        </a:graphic>
      </p:graphicFrame>
      <p:sp>
        <p:nvSpPr>
          <p:cNvPr id="3" name="Slide Number Placeholder 2"/>
          <p:cNvSpPr>
            <a:spLocks noGrp="1"/>
          </p:cNvSpPr>
          <p:nvPr>
            <p:ph type="sldNum" sz="quarter" idx="12"/>
          </p:nvPr>
        </p:nvSpPr>
        <p:spPr/>
        <p:txBody>
          <a:bodyPr/>
          <a:lstStyle/>
          <a:p>
            <a:fld id="{658AEFB2-3DAB-4B2B-952D-9944F394A17E}" type="slidenum">
              <a:rPr lang="en-US" smtClean="0"/>
              <a:t>14</a:t>
            </a:fld>
            <a:endParaRPr lang="en-US"/>
          </a:p>
        </p:txBody>
      </p:sp>
    </p:spTree>
    <p:extLst>
      <p:ext uri="{BB962C8B-B14F-4D97-AF65-F5344CB8AC3E}">
        <p14:creationId xmlns:p14="http://schemas.microsoft.com/office/powerpoint/2010/main" val="3279237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6156"/>
            <a:ext cx="10515600" cy="650014"/>
          </a:xfrm>
        </p:spPr>
        <p:txBody>
          <a:bodyPr>
            <a:normAutofit/>
          </a:bodyPr>
          <a:lstStyle/>
          <a:p>
            <a:pPr algn="ctr"/>
            <a:r>
              <a:rPr lang="en-US" sz="2400" b="1" dirty="0" smtClean="0">
                <a:latin typeface="Times New Roman" panose="02020603050405020304" pitchFamily="18" charset="0"/>
                <a:cs typeface="Times New Roman" panose="02020603050405020304" pitchFamily="18" charset="0"/>
              </a:rPr>
              <a:t>Pie charts showing attitude of post bite management among respondents</a:t>
            </a:r>
            <a:endParaRPr lang="en-US" sz="2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4243" y="852406"/>
            <a:ext cx="12065431" cy="5928101"/>
          </a:xfrm>
        </p:spPr>
        <p:txBody>
          <a:bodyPr/>
          <a:lstStyle/>
          <a:p>
            <a:pPr marL="0" indent="0">
              <a:buNone/>
            </a:pPr>
            <a:r>
              <a:rPr lang="en-US" dirty="0" smtClean="0"/>
              <a:t>.</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593255844"/>
              </p:ext>
            </p:extLst>
          </p:nvPr>
        </p:nvGraphicFramePr>
        <p:xfrm>
          <a:off x="171771" y="930221"/>
          <a:ext cx="5566475" cy="490908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a:graphicFrameLocks/>
          </p:cNvGraphicFramePr>
          <p:nvPr>
            <p:extLst>
              <p:ext uri="{D42A27DB-BD31-4B8C-83A1-F6EECF244321}">
                <p14:modId xmlns:p14="http://schemas.microsoft.com/office/powerpoint/2010/main" val="3307958414"/>
              </p:ext>
            </p:extLst>
          </p:nvPr>
        </p:nvGraphicFramePr>
        <p:xfrm>
          <a:off x="5370163" y="1007196"/>
          <a:ext cx="6245815" cy="5199875"/>
        </p:xfrm>
        <a:graphic>
          <a:graphicData uri="http://schemas.openxmlformats.org/drawingml/2006/chart">
            <c:chart xmlns:c="http://schemas.openxmlformats.org/drawingml/2006/chart" xmlns:r="http://schemas.openxmlformats.org/officeDocument/2006/relationships" r:id="rId3"/>
          </a:graphicData>
        </a:graphic>
      </p:graphicFrame>
      <p:sp>
        <p:nvSpPr>
          <p:cNvPr id="6" name="Slide Number Placeholder 5"/>
          <p:cNvSpPr>
            <a:spLocks noGrp="1"/>
          </p:cNvSpPr>
          <p:nvPr>
            <p:ph type="sldNum" sz="quarter" idx="12"/>
          </p:nvPr>
        </p:nvSpPr>
        <p:spPr/>
        <p:txBody>
          <a:bodyPr/>
          <a:lstStyle/>
          <a:p>
            <a:fld id="{658AEFB2-3DAB-4B2B-952D-9944F394A17E}" type="slidenum">
              <a:rPr lang="en-US" smtClean="0"/>
              <a:t>15</a:t>
            </a:fld>
            <a:endParaRPr lang="en-US"/>
          </a:p>
        </p:txBody>
      </p:sp>
    </p:spTree>
    <p:extLst>
      <p:ext uri="{BB962C8B-B14F-4D97-AF65-F5344CB8AC3E}">
        <p14:creationId xmlns:p14="http://schemas.microsoft.com/office/powerpoint/2010/main" val="38445292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3555" y="0"/>
            <a:ext cx="10515600" cy="661242"/>
          </a:xfrm>
        </p:spPr>
        <p:txBody>
          <a:bodyPr>
            <a:normAutofit/>
          </a:bodyPr>
          <a:lstStyle/>
          <a:p>
            <a:pPr algn="ctr"/>
            <a:r>
              <a:rPr lang="en-US" sz="2400" b="1" dirty="0" smtClean="0">
                <a:latin typeface="Times New Roman" panose="02020603050405020304" pitchFamily="18" charset="0"/>
                <a:cs typeface="Times New Roman" panose="02020603050405020304" pitchFamily="18" charset="0"/>
              </a:rPr>
              <a:t> </a:t>
            </a:r>
            <a:r>
              <a:rPr lang="en-US" sz="2000" b="1" dirty="0" smtClean="0">
                <a:latin typeface="Times New Roman" panose="02020603050405020304" pitchFamily="18" charset="0"/>
                <a:cs typeface="Times New Roman" panose="02020603050405020304" pitchFamily="18" charset="0"/>
              </a:rPr>
              <a:t>contind….</a:t>
            </a:r>
            <a:endParaRPr lang="en-US" sz="2000" b="1" dirty="0">
              <a:latin typeface="Times New Roman" panose="02020603050405020304" pitchFamily="18" charset="0"/>
              <a:cs typeface="Times New Roman" panose="02020603050405020304" pitchFamily="18"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736928738"/>
              </p:ext>
            </p:extLst>
          </p:nvPr>
        </p:nvGraphicFramePr>
        <p:xfrm>
          <a:off x="456420" y="1202543"/>
          <a:ext cx="6226392" cy="5218176"/>
        </p:xfrm>
        <a:graphic>
          <a:graphicData uri="http://schemas.openxmlformats.org/drawingml/2006/table">
            <a:tbl>
              <a:tblPr firstRow="1" firstCol="1" bandRow="1">
                <a:tableStyleId>{5C22544A-7EE6-4342-B048-85BDC9FD1C3A}</a:tableStyleId>
              </a:tblPr>
              <a:tblGrid>
                <a:gridCol w="4480843">
                  <a:extLst>
                    <a:ext uri="{9D8B030D-6E8A-4147-A177-3AD203B41FA5}">
                      <a16:colId xmlns:a16="http://schemas.microsoft.com/office/drawing/2014/main" val="20000"/>
                    </a:ext>
                  </a:extLst>
                </a:gridCol>
                <a:gridCol w="1745549">
                  <a:extLst>
                    <a:ext uri="{9D8B030D-6E8A-4147-A177-3AD203B41FA5}">
                      <a16:colId xmlns:a16="http://schemas.microsoft.com/office/drawing/2014/main" val="20001"/>
                    </a:ext>
                  </a:extLst>
                </a:gridCol>
              </a:tblGrid>
              <a:tr h="182880">
                <a:tc>
                  <a:txBody>
                    <a:bodyPr/>
                    <a:lstStyle/>
                    <a:p>
                      <a:pPr>
                        <a:lnSpc>
                          <a:spcPct val="107000"/>
                        </a:lnSpc>
                        <a:spcAft>
                          <a:spcPts val="0"/>
                        </a:spcAft>
                      </a:pPr>
                      <a:r>
                        <a:rPr lang="en-US" sz="2000" b="1" dirty="0" smtClean="0">
                          <a:solidFill>
                            <a:schemeClr val="tx1"/>
                          </a:solidFill>
                          <a:effectLst/>
                          <a:latin typeface="Times New Roman" panose="02020603050405020304" pitchFamily="18" charset="0"/>
                          <a:cs typeface="Times New Roman" panose="02020603050405020304" pitchFamily="18" charset="0"/>
                        </a:rPr>
                        <a:t>Variables</a:t>
                      </a:r>
                      <a:endParaRPr lang="en-US"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Frequency (%)</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0"/>
                  </a:ext>
                </a:extLst>
              </a:tr>
              <a:tr h="182880">
                <a:tc>
                  <a:txBody>
                    <a:bodyPr/>
                    <a:lstStyle/>
                    <a:p>
                      <a:pPr>
                        <a:lnSpc>
                          <a:spcPct val="107000"/>
                        </a:lnSpc>
                        <a:spcAft>
                          <a:spcPts val="0"/>
                        </a:spcAft>
                      </a:pPr>
                      <a:r>
                        <a:rPr lang="en-US" sz="2000" dirty="0" smtClean="0">
                          <a:solidFill>
                            <a:schemeClr val="tx1"/>
                          </a:solidFill>
                          <a:effectLst/>
                          <a:latin typeface="Times New Roman" panose="02020603050405020304" pitchFamily="18" charset="0"/>
                          <a:cs typeface="Times New Roman" panose="02020603050405020304" pitchFamily="18" charset="0"/>
                        </a:rPr>
                        <a:t>Measures </a:t>
                      </a:r>
                      <a:r>
                        <a:rPr lang="en-US" sz="2000" dirty="0">
                          <a:solidFill>
                            <a:schemeClr val="tx1"/>
                          </a:solidFill>
                          <a:effectLst/>
                          <a:latin typeface="Times New Roman" panose="02020603050405020304" pitchFamily="18" charset="0"/>
                          <a:cs typeface="Times New Roman" panose="02020603050405020304" pitchFamily="18" charset="0"/>
                        </a:rPr>
                        <a:t>take at </a:t>
                      </a:r>
                      <a:r>
                        <a:rPr lang="en-US" sz="2000" dirty="0" smtClean="0">
                          <a:solidFill>
                            <a:schemeClr val="tx1"/>
                          </a:solidFill>
                          <a:effectLst/>
                          <a:latin typeface="Times New Roman" panose="02020603050405020304" pitchFamily="18" charset="0"/>
                          <a:cs typeface="Times New Roman" panose="02020603050405020304" pitchFamily="18" charset="0"/>
                        </a:rPr>
                        <a:t>home after </a:t>
                      </a:r>
                      <a:r>
                        <a:rPr lang="en-US" sz="2000" dirty="0">
                          <a:solidFill>
                            <a:schemeClr val="tx1"/>
                          </a:solidFill>
                          <a:effectLst/>
                          <a:latin typeface="Times New Roman" panose="02020603050405020304" pitchFamily="18" charset="0"/>
                          <a:cs typeface="Times New Roman" panose="02020603050405020304" pitchFamily="18" charset="0"/>
                        </a:rPr>
                        <a:t>Dog bite</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2000">
                        <a:effectLst/>
                        <a:latin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0001"/>
                  </a:ext>
                </a:extLst>
              </a:tr>
              <a:tr h="182880">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wash with soap and clean water</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b="1" dirty="0">
                          <a:effectLst/>
                          <a:latin typeface="Times New Roman" panose="02020603050405020304" pitchFamily="18" charset="0"/>
                          <a:cs typeface="Times New Roman" panose="02020603050405020304" pitchFamily="18" charset="0"/>
                        </a:rPr>
                        <a:t>95(46.1)</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2"/>
                  </a:ext>
                </a:extLst>
              </a:tr>
              <a:tr h="182880">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Native treatment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dirty="0" smtClean="0">
                          <a:effectLst/>
                          <a:latin typeface="Times New Roman" panose="02020603050405020304" pitchFamily="18" charset="0"/>
                          <a:cs typeface="Times New Roman" panose="02020603050405020304" pitchFamily="18" charset="0"/>
                        </a:rPr>
                        <a:t>28(13.5)</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3"/>
                  </a:ext>
                </a:extLst>
              </a:tr>
              <a:tr h="182880">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Antiseptic bandaging</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dirty="0" smtClean="0">
                          <a:effectLst/>
                          <a:latin typeface="Times New Roman" panose="02020603050405020304" pitchFamily="18" charset="0"/>
                          <a:cs typeface="Times New Roman" panose="02020603050405020304" pitchFamily="18" charset="0"/>
                        </a:rPr>
                        <a:t>3(1.5)</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4"/>
                  </a:ext>
                </a:extLst>
              </a:tr>
              <a:tr h="182880">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Tightly tie above above the site of bite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dirty="0" smtClean="0">
                          <a:effectLst/>
                          <a:latin typeface="Times New Roman" panose="02020603050405020304" pitchFamily="18" charset="0"/>
                          <a:cs typeface="Times New Roman" panose="02020603050405020304" pitchFamily="18" charset="0"/>
                        </a:rPr>
                        <a:t>79(38.3)</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5"/>
                  </a:ext>
                </a:extLst>
              </a:tr>
              <a:tr h="182880">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Take rabies vaccine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0(0)</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6"/>
                  </a:ext>
                </a:extLst>
              </a:tr>
              <a:tr h="182880">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Others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1(0.5)</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7"/>
                  </a:ext>
                </a:extLst>
              </a:tr>
              <a:tr h="182880">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Do nothing</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0(0)</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8"/>
                  </a:ext>
                </a:extLst>
              </a:tr>
              <a:tr h="182880">
                <a:tc>
                  <a:txBody>
                    <a:bodyPr/>
                    <a:lstStyle/>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How do you handle rabid dog</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2000">
                        <a:effectLst/>
                        <a:latin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0009"/>
                  </a:ext>
                </a:extLst>
              </a:tr>
              <a:tr h="182880">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Poisoning</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b="1" dirty="0">
                          <a:effectLst/>
                          <a:latin typeface="Times New Roman" panose="02020603050405020304" pitchFamily="18" charset="0"/>
                          <a:cs typeface="Times New Roman" panose="02020603050405020304" pitchFamily="18" charset="0"/>
                        </a:rPr>
                        <a:t>88(42.7)</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10"/>
                  </a:ext>
                </a:extLst>
              </a:tr>
              <a:tr h="182880">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Shooting</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0(0)</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11"/>
                  </a:ext>
                </a:extLst>
              </a:tr>
              <a:tr h="182880">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Beating</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110(53.4)</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12"/>
                  </a:ext>
                </a:extLst>
              </a:tr>
              <a:tr h="182880">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Do nothing</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0(0)</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13"/>
                  </a:ext>
                </a:extLst>
              </a:tr>
              <a:tr h="182880">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Don’t know</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8(3.9)</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14"/>
                  </a:ext>
                </a:extLst>
              </a:tr>
            </a:tbl>
          </a:graphicData>
        </a:graphic>
      </p:graphicFrame>
      <p:sp>
        <p:nvSpPr>
          <p:cNvPr id="4" name="TextBox 3"/>
          <p:cNvSpPr txBox="1"/>
          <p:nvPr/>
        </p:nvSpPr>
        <p:spPr>
          <a:xfrm>
            <a:off x="1586204" y="802433"/>
            <a:ext cx="9692951" cy="400110"/>
          </a:xfrm>
          <a:prstGeom prst="rect">
            <a:avLst/>
          </a:prstGeom>
          <a:noFill/>
        </p:spPr>
        <p:txBody>
          <a:bodyPr wrap="square" rtlCol="0">
            <a:spAutoFit/>
          </a:bodyPr>
          <a:lstStyle/>
          <a:p>
            <a:r>
              <a:rPr lang="en-US" sz="2000" b="1" dirty="0" smtClean="0">
                <a:latin typeface="Times New Roman" panose="02020603050405020304" pitchFamily="18" charset="0"/>
                <a:cs typeface="Times New Roman" panose="02020603050405020304" pitchFamily="18" charset="0"/>
              </a:rPr>
              <a:t>Table 4:Practices regarding </a:t>
            </a:r>
            <a:r>
              <a:rPr lang="en-US" sz="2000" b="1" dirty="0">
                <a:latin typeface="Times New Roman" panose="02020603050405020304" pitchFamily="18" charset="0"/>
                <a:cs typeface="Times New Roman" panose="02020603050405020304" pitchFamily="18" charset="0"/>
              </a:rPr>
              <a:t>prevention of rabies among the study respondents (N=206) </a:t>
            </a:r>
            <a:endParaRPr lang="en-US" sz="2000" dirty="0">
              <a:latin typeface="Times New Roman" panose="02020603050405020304" pitchFamily="18" charset="0"/>
              <a:cs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529469883"/>
              </p:ext>
            </p:extLst>
          </p:nvPr>
        </p:nvGraphicFramePr>
        <p:xfrm>
          <a:off x="6720754" y="1821187"/>
          <a:ext cx="4209316" cy="4565904"/>
        </p:xfrm>
        <a:graphic>
          <a:graphicData uri="http://schemas.openxmlformats.org/drawingml/2006/table">
            <a:tbl>
              <a:tblPr firstRow="1" firstCol="1" bandRow="1">
                <a:tableStyleId>{5C22544A-7EE6-4342-B048-85BDC9FD1C3A}</a:tableStyleId>
              </a:tblPr>
              <a:tblGrid>
                <a:gridCol w="3029249">
                  <a:extLst>
                    <a:ext uri="{9D8B030D-6E8A-4147-A177-3AD203B41FA5}">
                      <a16:colId xmlns:a16="http://schemas.microsoft.com/office/drawing/2014/main" val="20000"/>
                    </a:ext>
                  </a:extLst>
                </a:gridCol>
                <a:gridCol w="1180067">
                  <a:extLst>
                    <a:ext uri="{9D8B030D-6E8A-4147-A177-3AD203B41FA5}">
                      <a16:colId xmlns:a16="http://schemas.microsoft.com/office/drawing/2014/main" val="20001"/>
                    </a:ext>
                  </a:extLst>
                </a:gridCol>
              </a:tblGrid>
              <a:tr h="182880">
                <a:tc>
                  <a:txBody>
                    <a:bodyPr/>
                    <a:lstStyle/>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Methods of disposal of suspected dead rabid dog</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2000" dirty="0">
                        <a:effectLst/>
                        <a:latin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0000"/>
                  </a:ext>
                </a:extLst>
              </a:tr>
              <a:tr h="182880">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Deep burial</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b="1" dirty="0">
                          <a:effectLst/>
                          <a:latin typeface="Times New Roman" panose="02020603050405020304" pitchFamily="18" charset="0"/>
                          <a:cs typeface="Times New Roman" panose="02020603050405020304" pitchFamily="18" charset="0"/>
                        </a:rPr>
                        <a:t>173(84)</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1"/>
                  </a:ext>
                </a:extLst>
              </a:tr>
              <a:tr h="182880">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Burning</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12(5.8)</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2"/>
                  </a:ext>
                </a:extLst>
              </a:tr>
              <a:tr h="182880">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Open field disposal</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21(10.2)</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3"/>
                  </a:ext>
                </a:extLst>
              </a:tr>
              <a:tr h="182880">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Don’t know</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0(0)</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4"/>
                  </a:ext>
                </a:extLst>
              </a:tr>
              <a:tr h="182880">
                <a:tc>
                  <a:txBody>
                    <a:bodyPr/>
                    <a:lstStyle/>
                    <a:p>
                      <a:pPr>
                        <a:lnSpc>
                          <a:spcPct val="107000"/>
                        </a:lnSpc>
                        <a:spcAft>
                          <a:spcPts val="0"/>
                        </a:spcAft>
                      </a:pPr>
                      <a:r>
                        <a:rPr lang="en-US" sz="2000" dirty="0">
                          <a:solidFill>
                            <a:schemeClr val="tx1"/>
                          </a:solidFill>
                          <a:effectLst/>
                          <a:latin typeface="Times New Roman" panose="02020603050405020304" pitchFamily="18" charset="0"/>
                          <a:cs typeface="Times New Roman" panose="02020603050405020304" pitchFamily="18" charset="0"/>
                        </a:rPr>
                        <a:t>P</a:t>
                      </a:r>
                      <a:r>
                        <a:rPr lang="en-US" sz="2000" dirty="0" smtClean="0">
                          <a:solidFill>
                            <a:schemeClr val="tx1"/>
                          </a:solidFill>
                          <a:effectLst/>
                          <a:latin typeface="Times New Roman" panose="02020603050405020304" pitchFamily="18" charset="0"/>
                          <a:cs typeface="Times New Roman" panose="02020603050405020304" pitchFamily="18" charset="0"/>
                        </a:rPr>
                        <a:t>lace </a:t>
                      </a:r>
                      <a:r>
                        <a:rPr lang="en-US" sz="2000" dirty="0">
                          <a:solidFill>
                            <a:schemeClr val="tx1"/>
                          </a:solidFill>
                          <a:effectLst/>
                          <a:latin typeface="Times New Roman" panose="02020603050405020304" pitchFamily="18" charset="0"/>
                          <a:cs typeface="Times New Roman" panose="02020603050405020304" pitchFamily="18" charset="0"/>
                        </a:rPr>
                        <a:t>to get treatment in case of dog bite</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2000">
                        <a:effectLst/>
                        <a:latin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0005"/>
                  </a:ext>
                </a:extLst>
              </a:tr>
              <a:tr h="182880">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General Hospital</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b="1" dirty="0">
                          <a:effectLst/>
                          <a:latin typeface="Times New Roman" panose="02020603050405020304" pitchFamily="18" charset="0"/>
                          <a:cs typeface="Times New Roman" panose="02020603050405020304" pitchFamily="18" charset="0"/>
                        </a:rPr>
                        <a:t>133(64.6)</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6"/>
                  </a:ext>
                </a:extLst>
              </a:tr>
              <a:tr h="182880">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Local Clinic</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35(17)</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7"/>
                  </a:ext>
                </a:extLst>
              </a:tr>
              <a:tr h="182880">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Local drug shop</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dirty="0">
                          <a:effectLst/>
                          <a:latin typeface="Times New Roman" panose="02020603050405020304" pitchFamily="18" charset="0"/>
                          <a:cs typeface="Times New Roman" panose="02020603050405020304" pitchFamily="18" charset="0"/>
                        </a:rPr>
                        <a:t>8(3.9)</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8"/>
                  </a:ext>
                </a:extLst>
              </a:tr>
              <a:tr h="182880">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No where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0(0)</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09"/>
                  </a:ext>
                </a:extLst>
              </a:tr>
              <a:tr h="182880">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Not sure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0(0)</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10"/>
                  </a:ext>
                </a:extLst>
              </a:tr>
              <a:tr h="182880">
                <a:tc>
                  <a:txBody>
                    <a:bodyPr/>
                    <a:lstStyle/>
                    <a:p>
                      <a:pPr>
                        <a:lnSpc>
                          <a:spcPct val="107000"/>
                        </a:lnSpc>
                        <a:spcAft>
                          <a:spcPts val="0"/>
                        </a:spcAft>
                      </a:pPr>
                      <a:r>
                        <a:rPr lang="en-US" sz="2000">
                          <a:effectLst/>
                          <a:latin typeface="Times New Roman" panose="02020603050405020304" pitchFamily="18" charset="0"/>
                          <a:cs typeface="Times New Roman" panose="02020603050405020304" pitchFamily="18" charset="0"/>
                        </a:rPr>
                        <a:t>Native treatment</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spcAft>
                          <a:spcPts val="0"/>
                        </a:spcAft>
                      </a:pPr>
                      <a:r>
                        <a:rPr lang="en-US" sz="2000" b="0" dirty="0">
                          <a:effectLst/>
                          <a:latin typeface="Times New Roman" panose="02020603050405020304" pitchFamily="18" charset="0"/>
                          <a:cs typeface="Times New Roman" panose="02020603050405020304" pitchFamily="18" charset="0"/>
                        </a:rPr>
                        <a:t>30(14.6)</a:t>
                      </a:r>
                      <a:endParaRPr lang="en-US" sz="20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11"/>
                  </a:ext>
                </a:extLst>
              </a:tr>
            </a:tbl>
          </a:graphicData>
        </a:graphic>
      </p:graphicFrame>
      <p:sp>
        <p:nvSpPr>
          <p:cNvPr id="7" name="Rectangle 1"/>
          <p:cNvSpPr>
            <a:spLocks noChangeArrowheads="1"/>
          </p:cNvSpPr>
          <p:nvPr/>
        </p:nvSpPr>
        <p:spPr bwMode="auto">
          <a:xfrm>
            <a:off x="4850621" y="1821187"/>
            <a:ext cx="61650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3" name="Slide Number Placeholder 2"/>
          <p:cNvSpPr>
            <a:spLocks noGrp="1"/>
          </p:cNvSpPr>
          <p:nvPr>
            <p:ph type="sldNum" sz="quarter" idx="12"/>
          </p:nvPr>
        </p:nvSpPr>
        <p:spPr/>
        <p:txBody>
          <a:bodyPr/>
          <a:lstStyle/>
          <a:p>
            <a:fld id="{658AEFB2-3DAB-4B2B-952D-9944F394A17E}" type="slidenum">
              <a:rPr lang="en-US" smtClean="0"/>
              <a:t>16</a:t>
            </a:fld>
            <a:endParaRPr lang="en-US"/>
          </a:p>
        </p:txBody>
      </p:sp>
    </p:spTree>
    <p:extLst>
      <p:ext uri="{BB962C8B-B14F-4D97-AF65-F5344CB8AC3E}">
        <p14:creationId xmlns:p14="http://schemas.microsoft.com/office/powerpoint/2010/main" val="33620228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9742"/>
            <a:ext cx="10515600" cy="564773"/>
          </a:xfrm>
        </p:spPr>
        <p:txBody>
          <a:bodyPr>
            <a:noAutofit/>
          </a:bodyPr>
          <a:lstStyle/>
          <a:p>
            <a:pPr algn="ctr"/>
            <a:r>
              <a:rPr lang="en-US" sz="2000" b="1" dirty="0">
                <a:latin typeface="Times New Roman" panose="02020603050405020304" pitchFamily="18" charset="0"/>
                <a:cs typeface="Times New Roman" panose="02020603050405020304" pitchFamily="18" charset="0"/>
              </a:rPr>
              <a:t>A graph showing the measures taken at home after dog bite</a:t>
            </a:r>
            <a:br>
              <a:rPr lang="en-US" sz="2000" b="1" dirty="0">
                <a:latin typeface="Times New Roman" panose="02020603050405020304" pitchFamily="18" charset="0"/>
                <a:cs typeface="Times New Roman" panose="02020603050405020304" pitchFamily="18" charset="0"/>
              </a:rPr>
            </a:br>
            <a:endParaRPr lang="en-US" sz="2000" dirty="0"/>
          </a:p>
        </p:txBody>
      </p:sp>
      <p:sp>
        <p:nvSpPr>
          <p:cNvPr id="3" name="Content Placeholder 2"/>
          <p:cNvSpPr>
            <a:spLocks noGrp="1"/>
          </p:cNvSpPr>
          <p:nvPr>
            <p:ph idx="1"/>
          </p:nvPr>
        </p:nvSpPr>
        <p:spPr/>
        <p:txBody>
          <a:bodyPr/>
          <a:lstStyle/>
          <a:p>
            <a:pPr marL="0" indent="0">
              <a:buNone/>
            </a:pPr>
            <a:r>
              <a:rPr lang="en-US" dirty="0" smtClean="0"/>
              <a:t>.</a:t>
            </a:r>
            <a:endParaRPr lang="en-US" dirty="0"/>
          </a:p>
        </p:txBody>
      </p:sp>
      <p:sp>
        <p:nvSpPr>
          <p:cNvPr id="5" name="Slide Number Placeholder 4"/>
          <p:cNvSpPr>
            <a:spLocks noGrp="1"/>
          </p:cNvSpPr>
          <p:nvPr>
            <p:ph type="sldNum" sz="quarter" idx="12"/>
          </p:nvPr>
        </p:nvSpPr>
        <p:spPr/>
        <p:txBody>
          <a:bodyPr/>
          <a:lstStyle/>
          <a:p>
            <a:fld id="{658AEFB2-3DAB-4B2B-952D-9944F394A17E}" type="slidenum">
              <a:rPr lang="en-US" smtClean="0"/>
              <a:t>17</a:t>
            </a:fld>
            <a:endParaRPr lang="en-US"/>
          </a:p>
        </p:txBody>
      </p:sp>
      <p:graphicFrame>
        <p:nvGraphicFramePr>
          <p:cNvPr id="8" name="Chart 7"/>
          <p:cNvGraphicFramePr>
            <a:graphicFrameLocks/>
          </p:cNvGraphicFramePr>
          <p:nvPr>
            <p:extLst>
              <p:ext uri="{D42A27DB-BD31-4B8C-83A1-F6EECF244321}">
                <p14:modId xmlns:p14="http://schemas.microsoft.com/office/powerpoint/2010/main" val="597646732"/>
              </p:ext>
            </p:extLst>
          </p:nvPr>
        </p:nvGraphicFramePr>
        <p:xfrm>
          <a:off x="1471749" y="811212"/>
          <a:ext cx="7898674" cy="536575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867168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115"/>
            <a:ext cx="10515600" cy="489454"/>
          </a:xfrm>
        </p:spPr>
        <p:txBody>
          <a:bodyPr>
            <a:normAutofit/>
          </a:bodyPr>
          <a:lstStyle/>
          <a:p>
            <a:pPr algn="ctr"/>
            <a:r>
              <a:rPr lang="en-US" sz="2000" b="1" dirty="0" smtClean="0">
                <a:latin typeface="Times New Roman" panose="02020603050405020304" pitchFamily="18" charset="0"/>
                <a:cs typeface="Times New Roman" panose="02020603050405020304" pitchFamily="18" charset="0"/>
              </a:rPr>
              <a:t>Discussions</a:t>
            </a:r>
            <a:endParaRPr lang="en-US" sz="2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22191" y="572569"/>
            <a:ext cx="11895745" cy="6041876"/>
          </a:xfrm>
        </p:spPr>
        <p:txBody>
          <a:bodyPr>
            <a:normAutofit/>
          </a:bodyPr>
          <a:lstStyle/>
          <a:p>
            <a:pPr>
              <a:lnSpc>
                <a:spcPct val="20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In community based study considering the knowledge regarding cause, 14(6.8%</a:t>
            </a:r>
            <a:r>
              <a:rPr lang="en-US" sz="2000" b="1"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of respondents knew the cause of rabies as microorganism and 151(73.7 %) thought it was caused by animals and this was found similar to a study done by </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Joice</a:t>
            </a:r>
            <a:r>
              <a:rPr lang="en-US" sz="2000" dirty="0">
                <a:latin typeface="Times New Roman" panose="02020603050405020304" pitchFamily="18" charset="0"/>
                <a:cs typeface="Times New Roman" panose="02020603050405020304" pitchFamily="18" charset="0"/>
              </a:rPr>
              <a:t> et al., 2016</a:t>
            </a:r>
            <a:r>
              <a:rPr lang="en-US" sz="2000" dirty="0" smtClean="0">
                <a:latin typeface="Times New Roman" panose="02020603050405020304" pitchFamily="18" charset="0"/>
                <a:cs typeface="Times New Roman" panose="02020603050405020304" pitchFamily="18" charset="0"/>
              </a:rPr>
              <a:t>), 163(79.5%) were not aware of the presence of vaccine for rabies after dog bite both in humans and Animals</a:t>
            </a:r>
            <a:r>
              <a:rPr lang="en-US" sz="2000" dirty="0">
                <a:latin typeface="Times New Roman" panose="02020603050405020304" pitchFamily="18" charset="0"/>
                <a:cs typeface="Times New Roman" panose="02020603050405020304" pitchFamily="18" charset="0"/>
              </a:rPr>
              <a:t> in contrast to study done by </a:t>
            </a:r>
            <a:r>
              <a:rPr lang="en-US" sz="2000" dirty="0" smtClean="0">
                <a:latin typeface="Times New Roman" panose="02020603050405020304" pitchFamily="18" charset="0"/>
                <a:cs typeface="Times New Roman" panose="02020603050405020304" pitchFamily="18" charset="0"/>
              </a:rPr>
              <a:t>(</a:t>
            </a:r>
            <a:r>
              <a:rPr lang="en-US" sz="2000" dirty="0" err="1" smtClean="0">
                <a:latin typeface="Times New Roman" panose="02020603050405020304" pitchFamily="18" charset="0"/>
                <a:cs typeface="Times New Roman" panose="02020603050405020304" pitchFamily="18" charset="0"/>
              </a:rPr>
              <a:t>Kisaka</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et al., </a:t>
            </a:r>
            <a:r>
              <a:rPr lang="en-US" sz="2000" dirty="0" smtClean="0">
                <a:latin typeface="Times New Roman" panose="02020603050405020304" pitchFamily="18" charset="0"/>
                <a:cs typeface="Times New Roman" panose="02020603050405020304" pitchFamily="18" charset="0"/>
              </a:rPr>
              <a:t>2020), 179 </a:t>
            </a:r>
            <a:r>
              <a:rPr lang="en-US" sz="2000" dirty="0">
                <a:latin typeface="Times New Roman" panose="02020603050405020304" pitchFamily="18" charset="0"/>
                <a:cs typeface="Times New Roman" panose="02020603050405020304" pitchFamily="18" charset="0"/>
              </a:rPr>
              <a:t>(87.3) % of the respondents have not received and training about </a:t>
            </a:r>
            <a:r>
              <a:rPr lang="en-US" sz="2000" dirty="0" smtClean="0">
                <a:latin typeface="Times New Roman" panose="02020603050405020304" pitchFamily="18" charset="0"/>
                <a:cs typeface="Times New Roman" panose="02020603050405020304" pitchFamily="18" charset="0"/>
              </a:rPr>
              <a:t>rabies in contrast to the study by </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Joice</a:t>
            </a:r>
            <a:r>
              <a:rPr lang="en-US" sz="2000" dirty="0">
                <a:latin typeface="Times New Roman" panose="02020603050405020304" pitchFamily="18" charset="0"/>
                <a:cs typeface="Times New Roman" panose="02020603050405020304" pitchFamily="18" charset="0"/>
              </a:rPr>
              <a:t> et al., 2016</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20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In study, 161(78.2%) of the respondents would seek treatment immediately 30(14.6%) take few hours 8(3.9 %) take 1 day and unfortunately 7(3.4 %) don’t know </a:t>
            </a:r>
            <a:r>
              <a:rPr lang="en-US" sz="2000" dirty="0">
                <a:latin typeface="Times New Roman" panose="02020603050405020304" pitchFamily="18" charset="0"/>
                <a:cs typeface="Times New Roman" panose="02020603050405020304" pitchFamily="18" charset="0"/>
              </a:rPr>
              <a:t>how long should someone seek treatment after a dog bite</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200000"/>
              </a:lnSpc>
              <a:buFont typeface="Wingdings" panose="05000000000000000000" pitchFamily="2" charset="2"/>
              <a:buChar char="Ø"/>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220000"/>
              </a:lnSpc>
              <a:buFont typeface="Wingdings" panose="05000000000000000000" pitchFamily="2" charset="2"/>
              <a:buChar char="Ø"/>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220000"/>
              </a:lnSpc>
              <a:buFont typeface="Wingdings" panose="05000000000000000000" pitchFamily="2" charset="2"/>
              <a:buChar char="Ø"/>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220000"/>
              </a:lnSpc>
              <a:buFont typeface="Wingdings" panose="05000000000000000000" pitchFamily="2" charset="2"/>
              <a:buChar char="Ø"/>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220000"/>
              </a:lnSpc>
              <a:buFont typeface="Wingdings" panose="05000000000000000000" pitchFamily="2" charset="2"/>
              <a:buChar char="Ø"/>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220000"/>
              </a:lnSpc>
              <a:buFont typeface="Wingdings" panose="05000000000000000000" pitchFamily="2" charset="2"/>
              <a:buChar char="Ø"/>
            </a:pPr>
            <a:endParaRPr lang="en-US" sz="2000" dirty="0" smtClean="0">
              <a:latin typeface="Times New Roman" panose="02020603050405020304" pitchFamily="18" charset="0"/>
              <a:cs typeface="Times New Roman" panose="02020603050405020304" pitchFamily="18" charset="0"/>
            </a:endParaRPr>
          </a:p>
          <a:p>
            <a:pPr>
              <a:lnSpc>
                <a:spcPct val="220000"/>
              </a:lnSpc>
              <a:buFont typeface="Wingdings" panose="05000000000000000000" pitchFamily="2" charset="2"/>
              <a:buChar char="Ø"/>
            </a:pPr>
            <a:endParaRPr lang="en-US" sz="2000" dirty="0" smtClean="0">
              <a:latin typeface="Times New Roman" panose="02020603050405020304" pitchFamily="18" charset="0"/>
              <a:cs typeface="Times New Roman" panose="02020603050405020304" pitchFamily="18" charset="0"/>
            </a:endParaRPr>
          </a:p>
          <a:p>
            <a:pPr>
              <a:lnSpc>
                <a:spcPct val="220000"/>
              </a:lnSpc>
              <a:buFont typeface="Wingdings" panose="05000000000000000000" pitchFamily="2" charset="2"/>
              <a:buChar char="Ø"/>
            </a:pPr>
            <a:endParaRPr lang="en-US" sz="2000" dirty="0">
              <a:latin typeface="Times New Roman" panose="02020603050405020304" pitchFamily="18" charset="0"/>
              <a:cs typeface="Times New Roman" panose="02020603050405020304" pitchFamily="18" charset="0"/>
            </a:endParaRPr>
          </a:p>
          <a:p>
            <a:pPr>
              <a:lnSpc>
                <a:spcPct val="220000"/>
              </a:lnSpc>
              <a:buFont typeface="Wingdings" panose="05000000000000000000" pitchFamily="2" charset="2"/>
              <a:buChar char="Ø"/>
            </a:pPr>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58AEFB2-3DAB-4B2B-952D-9944F394A17E}" type="slidenum">
              <a:rPr lang="en-US" smtClean="0"/>
              <a:t>18</a:t>
            </a:fld>
            <a:endParaRPr lang="en-US"/>
          </a:p>
        </p:txBody>
      </p:sp>
    </p:spTree>
    <p:extLst>
      <p:ext uri="{BB962C8B-B14F-4D97-AF65-F5344CB8AC3E}">
        <p14:creationId xmlns:p14="http://schemas.microsoft.com/office/powerpoint/2010/main" val="39568863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1661"/>
            <a:ext cx="10515600" cy="446724"/>
          </a:xfrm>
        </p:spPr>
        <p:txBody>
          <a:bodyPr>
            <a:normAutofit/>
          </a:bodyPr>
          <a:lstStyle/>
          <a:p>
            <a:pPr algn="ctr"/>
            <a:r>
              <a:rPr lang="en-US" sz="2000" b="1" dirty="0" smtClean="0">
                <a:latin typeface="Times New Roman" panose="02020603050405020304" pitchFamily="18" charset="0"/>
                <a:cs typeface="Times New Roman" panose="02020603050405020304" pitchFamily="18" charset="0"/>
              </a:rPr>
              <a:t>Contind…. </a:t>
            </a:r>
            <a:endParaRPr lang="en-US" sz="2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2400" y="538385"/>
            <a:ext cx="11887200" cy="6246975"/>
          </a:xfrm>
        </p:spPr>
        <p:txBody>
          <a:bodyPr>
            <a:normAutofit/>
          </a:bodyPr>
          <a:lstStyle/>
          <a:p>
            <a:pPr>
              <a:lnSpc>
                <a:spcPct val="20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Considering the practices after dog bite 95(46.1%) of respondents wash their hands with water and soap after dog bite which was found similar to (</a:t>
            </a:r>
            <a:r>
              <a:rPr lang="en-US" sz="2000" dirty="0" err="1" smtClean="0">
                <a:latin typeface="Times New Roman" panose="02020603050405020304" pitchFamily="18" charset="0"/>
                <a:cs typeface="Times New Roman" panose="02020603050405020304" pitchFamily="18" charset="0"/>
              </a:rPr>
              <a:t>Joice</a:t>
            </a:r>
            <a:r>
              <a:rPr lang="en-US" sz="2000" dirty="0" smtClean="0">
                <a:latin typeface="Times New Roman" panose="02020603050405020304" pitchFamily="18" charset="0"/>
                <a:cs typeface="Times New Roman" panose="02020603050405020304" pitchFamily="18" charset="0"/>
              </a:rPr>
              <a:t> et al., 2016) </a:t>
            </a:r>
            <a:r>
              <a:rPr lang="en-US" sz="2000" dirty="0">
                <a:latin typeface="Times New Roman" panose="02020603050405020304" pitchFamily="18" charset="0"/>
                <a:cs typeface="Times New Roman" panose="02020603050405020304" pitchFamily="18" charset="0"/>
              </a:rPr>
              <a:t>79(38.3</a:t>
            </a:r>
            <a:r>
              <a:rPr lang="en-US" sz="2000" dirty="0" smtClean="0">
                <a:latin typeface="Times New Roman" panose="02020603050405020304" pitchFamily="18" charset="0"/>
                <a:cs typeface="Times New Roman" panose="02020603050405020304" pitchFamily="18" charset="0"/>
              </a:rPr>
              <a:t>) tightly tie above the site of Bite 28(13.5) use native treatment and sadly, 0 (0%) take rabies vaccine after dog bites at home </a:t>
            </a:r>
          </a:p>
          <a:p>
            <a:pPr>
              <a:lnSpc>
                <a:spcPct val="20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Of 173(84) dispose off suspected dead rabid dog by deep burial 12(5.8) do burning and  21(10.2%) do open field disposal which is contaminates the environment. </a:t>
            </a:r>
          </a:p>
          <a:p>
            <a:pPr>
              <a:lnSpc>
                <a:spcPct val="20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Regarding ways to handle suspected rabid dog 88(42.7%) use poisoning110(53.4%) beating which is unsafe and 8(3.9%) unfortunately don’t know the better way to handle a rabid dog</a:t>
            </a:r>
          </a:p>
          <a:p>
            <a:pPr>
              <a:lnSpc>
                <a:spcPct val="200000"/>
              </a:lnSpc>
              <a:buFont typeface="Wingdings" panose="05000000000000000000" pitchFamily="2" charset="2"/>
              <a:buChar char="Ø"/>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Ø"/>
            </a:pPr>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Ø"/>
            </a:pPr>
            <a:endParaRPr lang="en-US" sz="2000" b="1" dirty="0">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Ø"/>
            </a:pPr>
            <a:endParaRPr lang="en-US" sz="20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Ø"/>
            </a:pPr>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Ø"/>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58AEFB2-3DAB-4B2B-952D-9944F394A17E}" type="slidenum">
              <a:rPr lang="en-US" smtClean="0"/>
              <a:t>19</a:t>
            </a:fld>
            <a:endParaRPr lang="en-US"/>
          </a:p>
        </p:txBody>
      </p:sp>
    </p:spTree>
    <p:extLst>
      <p:ext uri="{BB962C8B-B14F-4D97-AF65-F5344CB8AC3E}">
        <p14:creationId xmlns:p14="http://schemas.microsoft.com/office/powerpoint/2010/main" val="30041744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0557" y="67633"/>
            <a:ext cx="11656464" cy="766353"/>
          </a:xfrm>
        </p:spPr>
        <p:txBody>
          <a:bodyPr>
            <a:normAutofit/>
          </a:bodyPr>
          <a:lstStyle/>
          <a:p>
            <a:r>
              <a:rPr lang="en-US" sz="2000" b="1" dirty="0" smtClean="0">
                <a:latin typeface="Times New Roman" panose="02020603050405020304" pitchFamily="18" charset="0"/>
                <a:cs typeface="Times New Roman" panose="02020603050405020304" pitchFamily="18" charset="0"/>
              </a:rPr>
              <a:t>Background</a:t>
            </a:r>
            <a:endParaRPr lang="en-US" sz="20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36733" y="833986"/>
            <a:ext cx="11938474" cy="5951375"/>
          </a:xfrm>
        </p:spPr>
        <p:txBody>
          <a:bodyPr>
            <a:normAutofit/>
          </a:bodyPr>
          <a:lstStyle/>
          <a:p>
            <a:pPr algn="l">
              <a:lnSpc>
                <a:spcPct val="20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Dog </a:t>
            </a:r>
            <a:r>
              <a:rPr lang="en-US" sz="2000" dirty="0">
                <a:latin typeface="Times New Roman" panose="02020603050405020304" pitchFamily="18" charset="0"/>
                <a:cs typeface="Times New Roman" panose="02020603050405020304" pitchFamily="18" charset="0"/>
              </a:rPr>
              <a:t>bites are most important source of rabies virus infection to humans, livestock and </a:t>
            </a:r>
            <a:r>
              <a:rPr lang="en-US" sz="2000" dirty="0" smtClean="0">
                <a:latin typeface="Times New Roman" panose="02020603050405020304" pitchFamily="18" charset="0"/>
                <a:cs typeface="Times New Roman" panose="02020603050405020304" pitchFamily="18" charset="0"/>
              </a:rPr>
              <a:t>wildlife </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Kankya</a:t>
            </a:r>
            <a:r>
              <a:rPr lang="en-US" sz="2000" dirty="0">
                <a:latin typeface="Times New Roman" panose="02020603050405020304" pitchFamily="18" charset="0"/>
                <a:cs typeface="Times New Roman" panose="02020603050405020304" pitchFamily="18" charset="0"/>
              </a:rPr>
              <a:t> et al., </a:t>
            </a:r>
            <a:r>
              <a:rPr lang="en-US" sz="2000" dirty="0" smtClean="0">
                <a:latin typeface="Times New Roman" panose="02020603050405020304" pitchFamily="18" charset="0"/>
                <a:cs typeface="Times New Roman" panose="02020603050405020304" pitchFamily="18" charset="0"/>
              </a:rPr>
              <a:t>2022), With </a:t>
            </a:r>
            <a:r>
              <a:rPr lang="en-US" sz="2000" dirty="0">
                <a:latin typeface="Times New Roman" panose="02020603050405020304" pitchFamily="18" charset="0"/>
                <a:cs typeface="Times New Roman" panose="02020603050405020304" pitchFamily="18" charset="0"/>
              </a:rPr>
              <a:t>99% of human infection being </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from Dog rabies that pose a threat to 3.3 billion people worldwide </a:t>
            </a:r>
            <a:r>
              <a:rPr lang="en-US" sz="2000" dirty="0" smtClean="0">
                <a:latin typeface="Times New Roman" panose="02020603050405020304" pitchFamily="18" charset="0"/>
                <a:cs typeface="Times New Roman" panose="02020603050405020304" pitchFamily="18" charset="0"/>
              </a:rPr>
              <a:t>(</a:t>
            </a:r>
            <a:r>
              <a:rPr lang="en-US" sz="2000" dirty="0" err="1" smtClean="0">
                <a:latin typeface="Times New Roman" panose="02020603050405020304" pitchFamily="18" charset="0"/>
                <a:cs typeface="Times New Roman" panose="02020603050405020304" pitchFamily="18" charset="0"/>
              </a:rPr>
              <a:t>Knobel</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et at., 2005</a:t>
            </a:r>
            <a:r>
              <a:rPr lang="en-US" sz="2000" dirty="0" smtClean="0">
                <a:latin typeface="Times New Roman" panose="02020603050405020304" pitchFamily="18" charset="0"/>
                <a:cs typeface="Times New Roman" panose="02020603050405020304" pitchFamily="18" charset="0"/>
              </a:rPr>
              <a:t>)</a:t>
            </a:r>
          </a:p>
          <a:p>
            <a:pPr algn="l">
              <a:lnSpc>
                <a:spcPct val="20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Rabies is a major zoonotic disease threatening Global public health, and rabies virus is transmitted to humans through a bite (Organization, 2018, 2019b)</a:t>
            </a:r>
          </a:p>
          <a:p>
            <a:pPr algn="l">
              <a:lnSpc>
                <a:spcPct val="200000"/>
              </a:lnSpc>
              <a:buFont typeface="Wingdings" panose="05000000000000000000" pitchFamily="2" charset="2"/>
              <a:buChar char="Ø"/>
            </a:pPr>
            <a:endParaRPr lang="en-US" sz="2000" dirty="0">
              <a:latin typeface="Times New Roman" panose="02020603050405020304" pitchFamily="18" charset="0"/>
              <a:cs typeface="Times New Roman" panose="02020603050405020304" pitchFamily="18" charset="0"/>
            </a:endParaRPr>
          </a:p>
          <a:p>
            <a:pPr marL="342900" indent="-342900" algn="l">
              <a:lnSpc>
                <a:spcPct val="200000"/>
              </a:lnSpc>
              <a:buFont typeface="Wingdings" panose="05000000000000000000" pitchFamily="2" charset="2"/>
              <a:buChar char="Ø"/>
            </a:pPr>
            <a:endParaRPr lang="en-US" sz="2000" dirty="0" smtClean="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58AEFB2-3DAB-4B2B-952D-9944F394A17E}" type="slidenum">
              <a:rPr lang="en-US" smtClean="0"/>
              <a:t>2</a:t>
            </a:fld>
            <a:endParaRPr lang="en-US"/>
          </a:p>
        </p:txBody>
      </p:sp>
    </p:spTree>
    <p:extLst>
      <p:ext uri="{BB962C8B-B14F-4D97-AF65-F5344CB8AC3E}">
        <p14:creationId xmlns:p14="http://schemas.microsoft.com/office/powerpoint/2010/main" val="25121251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650" y="0"/>
            <a:ext cx="10515600" cy="515092"/>
          </a:xfrm>
        </p:spPr>
        <p:txBody>
          <a:bodyPr>
            <a:normAutofit/>
          </a:bodyPr>
          <a:lstStyle/>
          <a:p>
            <a:pPr algn="ctr"/>
            <a:r>
              <a:rPr lang="en-US" sz="2000" b="1" dirty="0" smtClean="0">
                <a:latin typeface="Times New Roman" panose="02020603050405020304" pitchFamily="18" charset="0"/>
                <a:cs typeface="Times New Roman" panose="02020603050405020304" pitchFamily="18" charset="0"/>
              </a:rPr>
              <a:t>Conclusions</a:t>
            </a:r>
            <a:endParaRPr lang="en-US" sz="2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 y="658026"/>
            <a:ext cx="12015386" cy="6135881"/>
          </a:xfrm>
        </p:spPr>
        <p:txBody>
          <a:bodyPr>
            <a:normAutofit/>
          </a:bodyPr>
          <a:lstStyle/>
          <a:p>
            <a:pPr>
              <a:lnSpc>
                <a:spcPct val="20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There was good knowledge with respect to mode of spread, mortality and morbidity however the knowledge regarding the cause of rabies 151(73.7%-don’t know), presence  163(79.5% don’t know ) and use 206(0% don’t use ) of anti-rabies vaccine for both humans and animals was poor in relation to management after dog bites and unfortunately 179(87.3%) of the respondents have not received any training on dog bite –mediated rabies</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20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 The practices of study respondents with regard to prevention and treatment showed that most were willing for  deep burial of dead suspected rabid dogs, but with unsafe and welfare contradicting method of handling suspecte</a:t>
            </a:r>
            <a:r>
              <a:rPr lang="en-US" sz="2000" dirty="0">
                <a:latin typeface="Times New Roman" panose="02020603050405020304" pitchFamily="18" charset="0"/>
                <a:cs typeface="Times New Roman" panose="02020603050405020304" pitchFamily="18" charset="0"/>
              </a:rPr>
              <a:t>d</a:t>
            </a:r>
            <a:r>
              <a:rPr lang="en-US" sz="2000" dirty="0" smtClean="0">
                <a:latin typeface="Times New Roman" panose="02020603050405020304" pitchFamily="18" charset="0"/>
                <a:cs typeface="Times New Roman" panose="02020603050405020304" pitchFamily="18" charset="0"/>
              </a:rPr>
              <a:t> rabid dog. Also most of respondents were open to report health facility after a dog bite however some 30(14.6%)</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200000"/>
              </a:lnSpc>
              <a:buNone/>
            </a:pP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resort to native treatment following a dog bite </a:t>
            </a:r>
          </a:p>
          <a:p>
            <a:pPr>
              <a:lnSpc>
                <a:spcPct val="200000"/>
              </a:lnSpc>
              <a:buFont typeface="Wingdings" panose="05000000000000000000" pitchFamily="2" charset="2"/>
              <a:buChar char="Ø"/>
            </a:pPr>
            <a:endParaRPr lang="en-US" sz="2000" dirty="0" smtClean="0">
              <a:latin typeface="Times New Roman" panose="02020603050405020304" pitchFamily="18" charset="0"/>
              <a:cs typeface="Times New Roman" panose="02020603050405020304" pitchFamily="18" charset="0"/>
            </a:endParaRPr>
          </a:p>
          <a:p>
            <a:pPr marL="0" indent="0">
              <a:lnSpc>
                <a:spcPct val="200000"/>
              </a:lnSpc>
              <a:buNone/>
            </a:pPr>
            <a:endParaRPr lang="en-US" sz="2000" dirty="0" smtClean="0">
              <a:latin typeface="Times New Roman" panose="02020603050405020304" pitchFamily="18" charset="0"/>
              <a:cs typeface="Times New Roman" panose="02020603050405020304" pitchFamily="18" charset="0"/>
            </a:endParaRPr>
          </a:p>
          <a:p>
            <a:pPr marL="0" indent="0">
              <a:lnSpc>
                <a:spcPct val="200000"/>
              </a:lnSpc>
              <a:buNone/>
            </a:pPr>
            <a:endParaRPr lang="en-US"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58AEFB2-3DAB-4B2B-952D-9944F394A17E}" type="slidenum">
              <a:rPr lang="en-US" smtClean="0"/>
              <a:t>20</a:t>
            </a:fld>
            <a:endParaRPr lang="en-US"/>
          </a:p>
        </p:txBody>
      </p:sp>
    </p:spTree>
    <p:extLst>
      <p:ext uri="{BB962C8B-B14F-4D97-AF65-F5344CB8AC3E}">
        <p14:creationId xmlns:p14="http://schemas.microsoft.com/office/powerpoint/2010/main" val="19348574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725" y="1"/>
            <a:ext cx="11778712" cy="519192"/>
          </a:xfrm>
        </p:spPr>
        <p:txBody>
          <a:bodyPr>
            <a:normAutofit/>
          </a:bodyPr>
          <a:lstStyle/>
          <a:p>
            <a:pPr algn="ctr"/>
            <a:r>
              <a:rPr lang="en-US" sz="2000" b="1" dirty="0" smtClean="0">
                <a:latin typeface="Times New Roman" panose="02020603050405020304" pitchFamily="18" charset="0"/>
                <a:cs typeface="Times New Roman" panose="02020603050405020304" pitchFamily="18" charset="0"/>
              </a:rPr>
              <a:t>Recommendations</a:t>
            </a:r>
            <a:endParaRPr lang="en-US" sz="2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24725" y="945397"/>
            <a:ext cx="11778712" cy="5680128"/>
          </a:xfrm>
        </p:spPr>
        <p:txBody>
          <a:bodyPr>
            <a:normAutofit/>
          </a:bodyPr>
          <a:lstStyle/>
          <a:p>
            <a:pPr>
              <a:lnSpc>
                <a:spcPct val="20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The town council and  district should organize an awareness campaigns on the dog-bites, vaccines and vaccination services</a:t>
            </a:r>
          </a:p>
          <a:p>
            <a:pPr>
              <a:lnSpc>
                <a:spcPct val="20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The town council and district should establish a data base for dog bite- mediated rabies cases to increase adherence to proper management. The ideology may be borrowed from the e-Rabies react program</a:t>
            </a:r>
          </a:p>
          <a:p>
            <a:pPr>
              <a:lnSpc>
                <a:spcPct val="20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The district should establish and functionalize a One Health structure to amplify dog bites cases management across all district concerned department(Health, Veterinary, security and </a:t>
            </a:r>
            <a:r>
              <a:rPr lang="en-US" sz="2000" dirty="0">
                <a:latin typeface="Times New Roman" panose="02020603050405020304" pitchFamily="18" charset="0"/>
                <a:cs typeface="Times New Roman" panose="02020603050405020304" pitchFamily="18" charset="0"/>
              </a:rPr>
              <a:t>C</a:t>
            </a:r>
            <a:r>
              <a:rPr lang="en-US" sz="2000" dirty="0" smtClean="0">
                <a:latin typeface="Times New Roman" panose="02020603050405020304" pitchFamily="18" charset="0"/>
                <a:cs typeface="Times New Roman" panose="02020603050405020304" pitchFamily="18" charset="0"/>
              </a:rPr>
              <a:t>ommunity leaders) </a:t>
            </a:r>
            <a:endParaRPr lang="en-US"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58AEFB2-3DAB-4B2B-952D-9944F394A17E}" type="slidenum">
              <a:rPr lang="en-US" smtClean="0"/>
              <a:t>21</a:t>
            </a:fld>
            <a:endParaRPr lang="en-US"/>
          </a:p>
        </p:txBody>
      </p:sp>
    </p:spTree>
    <p:extLst>
      <p:ext uri="{BB962C8B-B14F-4D97-AF65-F5344CB8AC3E}">
        <p14:creationId xmlns:p14="http://schemas.microsoft.com/office/powerpoint/2010/main" val="33504496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241" y="0"/>
            <a:ext cx="11972439" cy="557939"/>
          </a:xfrm>
        </p:spPr>
        <p:txBody>
          <a:bodyPr>
            <a:normAutofit/>
          </a:bodyPr>
          <a:lstStyle/>
          <a:p>
            <a:pPr algn="ctr"/>
            <a:r>
              <a:rPr lang="en-US" sz="2000" b="1" dirty="0" smtClean="0">
                <a:latin typeface="Times New Roman" panose="02020603050405020304" pitchFamily="18" charset="0"/>
                <a:cs typeface="Times New Roman" panose="02020603050405020304" pitchFamily="18" charset="0"/>
              </a:rPr>
              <a:t>Acknowledgments</a:t>
            </a:r>
            <a:endParaRPr lang="en-US" sz="2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55722" y="697424"/>
            <a:ext cx="11685722" cy="6059837"/>
          </a:xfrm>
        </p:spPr>
        <p:txBody>
          <a:bodyPr/>
          <a:lstStyle/>
          <a:p>
            <a:pPr>
              <a:lnSpc>
                <a:spcPct val="20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I acknowledge the support through the course by Dr. Chrisostom Ayebazibwe (FAO, Uganda), Dr. Anne Praise </a:t>
            </a:r>
            <a:r>
              <a:rPr lang="en-US" sz="2000" dirty="0" err="1">
                <a:latin typeface="Times New Roman" panose="02020603050405020304" pitchFamily="18" charset="0"/>
                <a:cs typeface="Times New Roman" panose="02020603050405020304" pitchFamily="18" charset="0"/>
              </a:rPr>
              <a:t>Namboowa</a:t>
            </a:r>
            <a:r>
              <a:rPr lang="en-US" sz="2000" dirty="0">
                <a:latin typeface="Times New Roman" panose="02020603050405020304" pitchFamily="18" charset="0"/>
                <a:cs typeface="Times New Roman" panose="02020603050405020304" pitchFamily="18" charset="0"/>
              </a:rPr>
              <a:t>( MAAIF), </a:t>
            </a:r>
            <a:r>
              <a:rPr lang="en-US" sz="2000" dirty="0" smtClean="0">
                <a:latin typeface="Times New Roman" panose="02020603050405020304" pitchFamily="18" charset="0"/>
                <a:cs typeface="Times New Roman" panose="02020603050405020304" pitchFamily="18" charset="0"/>
              </a:rPr>
              <a:t>Dr</a:t>
            </a:r>
            <a:r>
              <a:rPr lang="en-US" sz="2000" dirty="0">
                <a:latin typeface="Times New Roman" panose="02020603050405020304" pitchFamily="18" charset="0"/>
                <a:cs typeface="Times New Roman" panose="02020603050405020304" pitchFamily="18" charset="0"/>
              </a:rPr>
              <a:t>.</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Edgar </a:t>
            </a:r>
            <a:r>
              <a:rPr lang="en-US" sz="2000" dirty="0" err="1">
                <a:latin typeface="Times New Roman" panose="02020603050405020304" pitchFamily="18" charset="0"/>
                <a:cs typeface="Times New Roman" panose="02020603050405020304" pitchFamily="18" charset="0"/>
              </a:rPr>
              <a:t>Musime</a:t>
            </a:r>
            <a:r>
              <a:rPr lang="en-US" sz="2000" dirty="0">
                <a:latin typeface="Times New Roman" panose="02020603050405020304" pitchFamily="18" charset="0"/>
                <a:cs typeface="Times New Roman" panose="02020603050405020304" pitchFamily="18" charset="0"/>
              </a:rPr>
              <a:t> ( DVO </a:t>
            </a:r>
            <a:r>
              <a:rPr lang="en-US" sz="2000" dirty="0" err="1">
                <a:latin typeface="Times New Roman" panose="02020603050405020304" pitchFamily="18" charset="0"/>
                <a:cs typeface="Times New Roman" panose="02020603050405020304" pitchFamily="18" charset="0"/>
              </a:rPr>
              <a:t>Lyantonde</a:t>
            </a:r>
            <a:r>
              <a:rPr lang="en-US" sz="2000" dirty="0">
                <a:latin typeface="Times New Roman" panose="02020603050405020304" pitchFamily="18" charset="0"/>
                <a:cs typeface="Times New Roman" panose="02020603050405020304" pitchFamily="18" charset="0"/>
              </a:rPr>
              <a:t>),  Dr. Hannington </a:t>
            </a:r>
            <a:r>
              <a:rPr lang="en-US" sz="2000" dirty="0" err="1">
                <a:latin typeface="Times New Roman" panose="02020603050405020304" pitchFamily="18" charset="0"/>
                <a:cs typeface="Times New Roman" panose="02020603050405020304" pitchFamily="18" charset="0"/>
              </a:rPr>
              <a:t>Katumba</a:t>
            </a:r>
            <a:r>
              <a:rPr lang="en-US" sz="2000" dirty="0">
                <a:latin typeface="Times New Roman" panose="02020603050405020304" pitchFamily="18" charset="0"/>
                <a:cs typeface="Times New Roman" panose="02020603050405020304" pitchFamily="18" charset="0"/>
              </a:rPr>
              <a:t>(KCCA</a:t>
            </a:r>
            <a:r>
              <a:rPr lang="en-US" sz="2000" dirty="0" smtClean="0">
                <a:latin typeface="Times New Roman" panose="02020603050405020304" pitchFamily="18" charset="0"/>
                <a:cs typeface="Times New Roman" panose="02020603050405020304" pitchFamily="18" charset="0"/>
              </a:rPr>
              <a:t>),Dr. Immaculate </a:t>
            </a:r>
            <a:r>
              <a:rPr lang="en-US" sz="2000" dirty="0" err="1" smtClean="0">
                <a:latin typeface="Times New Roman" panose="02020603050405020304" pitchFamily="18" charset="0"/>
                <a:cs typeface="Times New Roman" panose="02020603050405020304" pitchFamily="18" charset="0"/>
              </a:rPr>
              <a:t>Akusekera</a:t>
            </a:r>
            <a:r>
              <a:rPr lang="en-US" sz="2000" dirty="0" smtClean="0">
                <a:latin typeface="Times New Roman" panose="02020603050405020304" pitchFamily="18" charset="0"/>
                <a:cs typeface="Times New Roman" panose="02020603050405020304" pitchFamily="18" charset="0"/>
              </a:rPr>
              <a:t> ( </a:t>
            </a:r>
            <a:r>
              <a:rPr lang="en-US" sz="2000" dirty="0" err="1" smtClean="0">
                <a:latin typeface="Times New Roman" panose="02020603050405020304" pitchFamily="18" charset="0"/>
                <a:cs typeface="Times New Roman" panose="02020603050405020304" pitchFamily="18" charset="0"/>
              </a:rPr>
              <a:t>Kibaale</a:t>
            </a:r>
            <a:r>
              <a:rPr lang="en-US" sz="2000" dirty="0" smtClean="0">
                <a:latin typeface="Times New Roman" panose="02020603050405020304" pitchFamily="18" charset="0"/>
                <a:cs typeface="Times New Roman" panose="02020603050405020304" pitchFamily="18" charset="0"/>
              </a:rPr>
              <a:t>) and </a:t>
            </a:r>
            <a:r>
              <a:rPr lang="en-US" sz="2000" dirty="0">
                <a:latin typeface="Times New Roman" panose="02020603050405020304" pitchFamily="18" charset="0"/>
                <a:cs typeface="Times New Roman" panose="02020603050405020304" pitchFamily="18" charset="0"/>
              </a:rPr>
              <a:t>Dr. </a:t>
            </a:r>
            <a:r>
              <a:rPr lang="en-US" sz="2000" dirty="0" err="1" smtClean="0">
                <a:latin typeface="Times New Roman" panose="02020603050405020304" pitchFamily="18" charset="0"/>
                <a:cs typeface="Times New Roman" panose="02020603050405020304" pitchFamily="18" charset="0"/>
              </a:rPr>
              <a:t>AnnaMarry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Kahunde</a:t>
            </a:r>
            <a:r>
              <a:rPr lang="en-US" sz="2000" dirty="0" smtClean="0">
                <a:latin typeface="Times New Roman" panose="02020603050405020304" pitchFamily="18" charset="0"/>
                <a:cs typeface="Times New Roman" panose="02020603050405020304" pitchFamily="18" charset="0"/>
              </a:rPr>
              <a:t> (VO- </a:t>
            </a:r>
            <a:r>
              <a:rPr lang="en-US" sz="2000" dirty="0">
                <a:latin typeface="Times New Roman" panose="02020603050405020304" pitchFamily="18" charset="0"/>
                <a:cs typeface="Times New Roman" panose="02020603050405020304" pitchFamily="18" charset="0"/>
              </a:rPr>
              <a:t>Kyegegwa District</a:t>
            </a:r>
            <a:r>
              <a:rPr lang="en-US" sz="2000" dirty="0" smtClean="0">
                <a:latin typeface="Times New Roman" panose="02020603050405020304" pitchFamily="18" charset="0"/>
                <a:cs typeface="Times New Roman" panose="02020603050405020304" pitchFamily="18" charset="0"/>
              </a:rPr>
              <a:t>)</a:t>
            </a:r>
          </a:p>
          <a:p>
            <a:pPr>
              <a:lnSpc>
                <a:spcPct val="20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U-YOGA UGANDA</a:t>
            </a:r>
          </a:p>
          <a:p>
            <a:pPr>
              <a:lnSpc>
                <a:spcPct val="20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MAAIF</a:t>
            </a:r>
            <a:endParaRPr lang="en-US" sz="2000" dirty="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FAO</a:t>
            </a:r>
            <a:endParaRPr lang="en-US" sz="2000" dirty="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USAID</a:t>
            </a:r>
            <a:endParaRPr lang="en-US" sz="2000" dirty="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Trainers and Trainees</a:t>
            </a:r>
          </a:p>
          <a:p>
            <a:pPr marL="0" indent="0">
              <a:buNone/>
            </a:pPr>
            <a:endParaRPr lang="en-US" dirty="0"/>
          </a:p>
        </p:txBody>
      </p:sp>
      <p:sp>
        <p:nvSpPr>
          <p:cNvPr id="4" name="Slide Number Placeholder 3"/>
          <p:cNvSpPr>
            <a:spLocks noGrp="1"/>
          </p:cNvSpPr>
          <p:nvPr>
            <p:ph type="sldNum" sz="quarter" idx="12"/>
          </p:nvPr>
        </p:nvSpPr>
        <p:spPr/>
        <p:txBody>
          <a:bodyPr/>
          <a:lstStyle/>
          <a:p>
            <a:fld id="{658AEFB2-3DAB-4B2B-952D-9944F394A17E}" type="slidenum">
              <a:rPr lang="en-US" smtClean="0"/>
              <a:t>22</a:t>
            </a:fld>
            <a:endParaRPr lang="en-US"/>
          </a:p>
        </p:txBody>
      </p:sp>
    </p:spTree>
    <p:extLst>
      <p:ext uri="{BB962C8B-B14F-4D97-AF65-F5344CB8AC3E}">
        <p14:creationId xmlns:p14="http://schemas.microsoft.com/office/powerpoint/2010/main" val="29820250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005" y="1"/>
            <a:ext cx="12050995" cy="643179"/>
          </a:xfrm>
        </p:spPr>
        <p:txBody>
          <a:bodyPr>
            <a:normAutofit/>
          </a:bodyPr>
          <a:lstStyle/>
          <a:p>
            <a:pPr algn="ctr"/>
            <a:r>
              <a:rPr lang="en-US" sz="2000" b="1" dirty="0">
                <a:latin typeface="Times New Roman" panose="02020603050405020304" pitchFamily="18" charset="0"/>
                <a:cs typeface="Times New Roman" panose="02020603050405020304" pitchFamily="18" charset="0"/>
              </a:rPr>
              <a:t>References</a:t>
            </a:r>
            <a:endParaRPr lang="en-US" sz="2000" dirty="0"/>
          </a:p>
        </p:txBody>
      </p:sp>
      <p:sp>
        <p:nvSpPr>
          <p:cNvPr id="3" name="Content Placeholder 2"/>
          <p:cNvSpPr>
            <a:spLocks noGrp="1"/>
          </p:cNvSpPr>
          <p:nvPr>
            <p:ph idx="1"/>
          </p:nvPr>
        </p:nvSpPr>
        <p:spPr>
          <a:xfrm>
            <a:off x="141005" y="643180"/>
            <a:ext cx="11909989" cy="6214819"/>
          </a:xfrm>
        </p:spPr>
        <p:txBody>
          <a:bodyPr>
            <a:noAutofit/>
          </a:bodyPr>
          <a:lstStyle/>
          <a:p>
            <a:pPr>
              <a:lnSpc>
                <a:spcPct val="200000"/>
              </a:lnSpc>
              <a:buFont typeface="Wingdings" panose="05000000000000000000" pitchFamily="2" charset="2"/>
              <a:buChar char="Ø"/>
            </a:pPr>
            <a:r>
              <a:rPr lang="en-US" sz="2000" dirty="0" err="1">
                <a:latin typeface="Times New Roman" panose="02020603050405020304" pitchFamily="18" charset="0"/>
                <a:cs typeface="Times New Roman" panose="02020603050405020304" pitchFamily="18" charset="0"/>
              </a:rPr>
              <a:t>Monje</a:t>
            </a:r>
            <a:r>
              <a:rPr lang="en-US" sz="2000" dirty="0">
                <a:latin typeface="Times New Roman" panose="02020603050405020304" pitchFamily="18" charset="0"/>
                <a:cs typeface="Times New Roman" panose="02020603050405020304" pitchFamily="18" charset="0"/>
              </a:rPr>
              <a:t>, F., </a:t>
            </a:r>
            <a:r>
              <a:rPr lang="en-US" sz="2000" dirty="0" err="1">
                <a:latin typeface="Times New Roman" panose="02020603050405020304" pitchFamily="18" charset="0"/>
                <a:cs typeface="Times New Roman" panose="02020603050405020304" pitchFamily="18" charset="0"/>
              </a:rPr>
              <a:t>Erume</a:t>
            </a:r>
            <a:r>
              <a:rPr lang="en-US" sz="2000" dirty="0">
                <a:latin typeface="Times New Roman" panose="02020603050405020304" pitchFamily="18" charset="0"/>
                <a:cs typeface="Times New Roman" panose="02020603050405020304" pitchFamily="18" charset="0"/>
              </a:rPr>
              <a:t>, J., </a:t>
            </a:r>
            <a:r>
              <a:rPr lang="en-US" sz="2000" dirty="0" err="1">
                <a:latin typeface="Times New Roman" panose="02020603050405020304" pitchFamily="18" charset="0"/>
                <a:cs typeface="Times New Roman" panose="02020603050405020304" pitchFamily="18" charset="0"/>
              </a:rPr>
              <a:t>Mwiine</a:t>
            </a:r>
            <a:r>
              <a:rPr lang="en-US" sz="2000" dirty="0">
                <a:latin typeface="Times New Roman" panose="02020603050405020304" pitchFamily="18" charset="0"/>
                <a:cs typeface="Times New Roman" panose="02020603050405020304" pitchFamily="18" charset="0"/>
              </a:rPr>
              <a:t>, F.N., </a:t>
            </a:r>
            <a:r>
              <a:rPr lang="en-US" sz="2000" dirty="0" err="1">
                <a:latin typeface="Times New Roman" panose="02020603050405020304" pitchFamily="18" charset="0"/>
                <a:cs typeface="Times New Roman" panose="02020603050405020304" pitchFamily="18" charset="0"/>
              </a:rPr>
              <a:t>Kazoora</a:t>
            </a:r>
            <a:r>
              <a:rPr lang="en-US" sz="2000" dirty="0">
                <a:latin typeface="Times New Roman" panose="02020603050405020304" pitchFamily="18" charset="0"/>
                <a:cs typeface="Times New Roman" panose="02020603050405020304" pitchFamily="18" charset="0"/>
              </a:rPr>
              <a:t>, H., </a:t>
            </a:r>
            <a:r>
              <a:rPr lang="en-US" sz="2000" dirty="0" err="1">
                <a:latin typeface="Times New Roman" panose="02020603050405020304" pitchFamily="18" charset="0"/>
                <a:cs typeface="Times New Roman" panose="02020603050405020304" pitchFamily="18" charset="0"/>
              </a:rPr>
              <a:t>Okech</a:t>
            </a:r>
            <a:r>
              <a:rPr lang="en-US" sz="2000" dirty="0">
                <a:latin typeface="Times New Roman" panose="02020603050405020304" pitchFamily="18" charset="0"/>
                <a:cs typeface="Times New Roman" panose="02020603050405020304" pitchFamily="18" charset="0"/>
              </a:rPr>
              <a:t>, S.G., 2020. Knowledge, attitude and practices about rabies management among human and animal health professionals in </a:t>
            </a:r>
            <a:r>
              <a:rPr lang="en-US" sz="2000" dirty="0" err="1">
                <a:latin typeface="Times New Roman" panose="02020603050405020304" pitchFamily="18" charset="0"/>
                <a:cs typeface="Times New Roman" panose="02020603050405020304" pitchFamily="18" charset="0"/>
              </a:rPr>
              <a:t>Mbale</a:t>
            </a:r>
            <a:r>
              <a:rPr lang="en-US" sz="2000" dirty="0">
                <a:latin typeface="Times New Roman" panose="02020603050405020304" pitchFamily="18" charset="0"/>
                <a:cs typeface="Times New Roman" panose="02020603050405020304" pitchFamily="18" charset="0"/>
              </a:rPr>
              <a:t> District, Uganda. One Health Outlook 2, </a:t>
            </a:r>
            <a:r>
              <a:rPr lang="en-US" sz="2000" dirty="0" smtClean="0">
                <a:latin typeface="Times New Roman" panose="02020603050405020304" pitchFamily="18" charset="0"/>
                <a:cs typeface="Times New Roman" panose="02020603050405020304" pitchFamily="18" charset="0"/>
              </a:rPr>
              <a:t>24 </a:t>
            </a:r>
            <a:r>
              <a:rPr lang="en-US" sz="2000" dirty="0" smtClean="0">
                <a:latin typeface="Times New Roman" panose="02020603050405020304" pitchFamily="18" charset="0"/>
                <a:cs typeface="Times New Roman" panose="02020603050405020304" pitchFamily="18" charset="0"/>
                <a:hlinkClick r:id="rId2"/>
              </a:rPr>
              <a:t>https</a:t>
            </a:r>
            <a:r>
              <a:rPr lang="en-US" sz="2000" dirty="0">
                <a:latin typeface="Times New Roman" panose="02020603050405020304" pitchFamily="18" charset="0"/>
                <a:cs typeface="Times New Roman" panose="02020603050405020304" pitchFamily="18" charset="0"/>
                <a:hlinkClick r:id="rId2"/>
              </a:rPr>
              <a:t>://</a:t>
            </a:r>
            <a:r>
              <a:rPr lang="en-US" sz="2000" dirty="0" smtClean="0">
                <a:latin typeface="Times New Roman" panose="02020603050405020304" pitchFamily="18" charset="0"/>
                <a:cs typeface="Times New Roman" panose="02020603050405020304" pitchFamily="18" charset="0"/>
                <a:hlinkClick r:id="rId2"/>
              </a:rPr>
              <a:t>doi.org/10.1186/s42522-020-00031-6</a:t>
            </a:r>
            <a:endParaRPr lang="en-US" sz="2000" dirty="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Ø"/>
            </a:pPr>
            <a:r>
              <a:rPr lang="en-US" sz="2000" dirty="0" err="1">
                <a:latin typeface="Times New Roman" panose="02020603050405020304" pitchFamily="18" charset="0"/>
                <a:cs typeface="Times New Roman" panose="02020603050405020304" pitchFamily="18" charset="0"/>
              </a:rPr>
              <a:t>Shantavasinkul</a:t>
            </a:r>
            <a:r>
              <a:rPr lang="en-US" sz="2000" dirty="0">
                <a:latin typeface="Times New Roman" panose="02020603050405020304" pitchFamily="18" charset="0"/>
                <a:cs typeface="Times New Roman" panose="02020603050405020304" pitchFamily="18" charset="0"/>
              </a:rPr>
              <a:t>, P., Wilde, H., 2011. Chapter 13 - </a:t>
            </a:r>
            <a:r>
              <a:rPr lang="en-US" sz="2000" dirty="0" smtClean="0">
                <a:latin typeface="Times New Roman" panose="02020603050405020304" pitchFamily="18" charset="0"/>
                <a:cs typeface="Times New Roman" panose="02020603050405020304" pitchFamily="18" charset="0"/>
              </a:rPr>
              <a:t>Post exposure </a:t>
            </a:r>
            <a:r>
              <a:rPr lang="en-US" sz="2000" dirty="0">
                <a:latin typeface="Times New Roman" panose="02020603050405020304" pitchFamily="18" charset="0"/>
                <a:cs typeface="Times New Roman" panose="02020603050405020304" pitchFamily="18" charset="0"/>
              </a:rPr>
              <a:t>Prophylaxis for Rabies in Resource-Limited/Poor Countries, in: Jackson, A.C. (Ed.), Advances in Virus Research, Research Advances in Rabies. Academic Press, pp. </a:t>
            </a:r>
            <a:r>
              <a:rPr lang="en-US" sz="2000" dirty="0" smtClean="0">
                <a:latin typeface="Times New Roman" panose="02020603050405020304" pitchFamily="18" charset="0"/>
                <a:cs typeface="Times New Roman" panose="02020603050405020304" pitchFamily="18" charset="0"/>
              </a:rPr>
              <a:t>291–307 </a:t>
            </a:r>
            <a:r>
              <a:rPr lang="en-US" sz="2000" dirty="0" smtClean="0">
                <a:latin typeface="Times New Roman" panose="02020603050405020304" pitchFamily="18" charset="0"/>
                <a:cs typeface="Times New Roman" panose="02020603050405020304" pitchFamily="18" charset="0"/>
                <a:hlinkClick r:id="rId3"/>
              </a:rPr>
              <a:t>https</a:t>
            </a:r>
            <a:r>
              <a:rPr lang="en-US" sz="2000" dirty="0">
                <a:latin typeface="Times New Roman" panose="02020603050405020304" pitchFamily="18" charset="0"/>
                <a:cs typeface="Times New Roman" panose="02020603050405020304" pitchFamily="18" charset="0"/>
                <a:hlinkClick r:id="rId3"/>
              </a:rPr>
              <a:t>://</a:t>
            </a:r>
            <a:r>
              <a:rPr lang="en-US" sz="2000" dirty="0" smtClean="0">
                <a:latin typeface="Times New Roman" panose="02020603050405020304" pitchFamily="18" charset="0"/>
                <a:cs typeface="Times New Roman" panose="02020603050405020304" pitchFamily="18" charset="0"/>
                <a:hlinkClick r:id="rId3"/>
              </a:rPr>
              <a:t>doi.org/10.1016/B978-0-12-387040-7.00013-5</a:t>
            </a:r>
            <a:endParaRPr lang="en-US" sz="2000" dirty="0" smtClean="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Ø"/>
            </a:pPr>
            <a:r>
              <a:rPr lang="en-US" sz="2000" dirty="0" err="1" smtClean="0">
                <a:latin typeface="Times New Roman" panose="02020603050405020304" pitchFamily="18" charset="0"/>
                <a:cs typeface="Times New Roman" panose="02020603050405020304" pitchFamily="18" charset="0"/>
              </a:rPr>
              <a:t>Kisaka</a:t>
            </a:r>
            <a:r>
              <a:rPr lang="en-US" sz="2000" dirty="0" smtClean="0">
                <a:latin typeface="Times New Roman" panose="02020603050405020304" pitchFamily="18" charset="0"/>
                <a:cs typeface="Times New Roman" panose="02020603050405020304" pitchFamily="18" charset="0"/>
              </a:rPr>
              <a:t>, S., </a:t>
            </a:r>
            <a:r>
              <a:rPr lang="en-US" sz="2000" dirty="0" err="1" smtClean="0">
                <a:latin typeface="Times New Roman" panose="02020603050405020304" pitchFamily="18" charset="0"/>
                <a:cs typeface="Times New Roman" panose="02020603050405020304" pitchFamily="18" charset="0"/>
              </a:rPr>
              <a:t>Makumbi</a:t>
            </a:r>
            <a:r>
              <a:rPr lang="en-US" sz="2000" dirty="0" smtClean="0">
                <a:latin typeface="Times New Roman" panose="02020603050405020304" pitchFamily="18" charset="0"/>
                <a:cs typeface="Times New Roman" panose="02020603050405020304" pitchFamily="18" charset="0"/>
              </a:rPr>
              <a:t>, F.E., </a:t>
            </a:r>
            <a:r>
              <a:rPr lang="en-US" sz="2000" dirty="0" err="1" smtClean="0">
                <a:latin typeface="Times New Roman" panose="02020603050405020304" pitchFamily="18" charset="0"/>
                <a:cs typeface="Times New Roman" panose="02020603050405020304" pitchFamily="18" charset="0"/>
              </a:rPr>
              <a:t>Majalija</a:t>
            </a:r>
            <a:r>
              <a:rPr lang="en-US" sz="2000" dirty="0" smtClean="0">
                <a:latin typeface="Times New Roman" panose="02020603050405020304" pitchFamily="18" charset="0"/>
                <a:cs typeface="Times New Roman" panose="02020603050405020304" pitchFamily="18" charset="0"/>
              </a:rPr>
              <a:t>, S., </a:t>
            </a:r>
            <a:r>
              <a:rPr lang="en-US" sz="2000" dirty="0" err="1" smtClean="0">
                <a:latin typeface="Times New Roman" panose="02020603050405020304" pitchFamily="18" charset="0"/>
                <a:cs typeface="Times New Roman" panose="02020603050405020304" pitchFamily="18" charset="0"/>
              </a:rPr>
              <a:t>Bangirana</a:t>
            </a:r>
            <a:r>
              <a:rPr lang="en-US" sz="2000" dirty="0" smtClean="0">
                <a:latin typeface="Times New Roman" panose="02020603050405020304" pitchFamily="18" charset="0"/>
                <a:cs typeface="Times New Roman" panose="02020603050405020304" pitchFamily="18" charset="0"/>
              </a:rPr>
              <a:t>, A., </a:t>
            </a:r>
            <a:r>
              <a:rPr lang="en-US" sz="2000" dirty="0" err="1" smtClean="0">
                <a:latin typeface="Times New Roman" panose="02020603050405020304" pitchFamily="18" charset="0"/>
                <a:cs typeface="Times New Roman" panose="02020603050405020304" pitchFamily="18" charset="0"/>
              </a:rPr>
              <a:t>Thumbi</a:t>
            </a:r>
            <a:r>
              <a:rPr lang="en-US" sz="2000" dirty="0" smtClean="0">
                <a:latin typeface="Times New Roman" panose="02020603050405020304" pitchFamily="18" charset="0"/>
                <a:cs typeface="Times New Roman" panose="02020603050405020304" pitchFamily="18" charset="0"/>
              </a:rPr>
              <a:t>, S.M., 2020. Epidemiology and preclinical management of dog bites among humans in </a:t>
            </a:r>
            <a:r>
              <a:rPr lang="en-US" sz="2000" dirty="0" err="1" smtClean="0">
                <a:latin typeface="Times New Roman" panose="02020603050405020304" pitchFamily="18" charset="0"/>
                <a:cs typeface="Times New Roman" panose="02020603050405020304" pitchFamily="18" charset="0"/>
              </a:rPr>
              <a:t>Wakiso</a:t>
            </a:r>
            <a:r>
              <a:rPr lang="en-US" sz="2000" dirty="0" smtClean="0">
                <a:latin typeface="Times New Roman" panose="02020603050405020304" pitchFamily="18" charset="0"/>
                <a:cs typeface="Times New Roman" panose="02020603050405020304" pitchFamily="18" charset="0"/>
              </a:rPr>
              <a:t> and Kampala districts, Uganda: Implications for prevention of dog bites and rabies. </a:t>
            </a:r>
            <a:r>
              <a:rPr lang="en-US" sz="2000" dirty="0" err="1" smtClean="0">
                <a:latin typeface="Times New Roman" panose="02020603050405020304" pitchFamily="18" charset="0"/>
                <a:cs typeface="Times New Roman" panose="02020603050405020304" pitchFamily="18" charset="0"/>
              </a:rPr>
              <a:t>Plos</a:t>
            </a:r>
            <a:r>
              <a:rPr lang="en-US" sz="2000" dirty="0" smtClean="0">
                <a:latin typeface="Times New Roman" panose="02020603050405020304" pitchFamily="18" charset="0"/>
                <a:cs typeface="Times New Roman" panose="02020603050405020304" pitchFamily="18" charset="0"/>
              </a:rPr>
              <a:t> One 15, e0239090.</a:t>
            </a:r>
          </a:p>
          <a:p>
            <a:pPr>
              <a:lnSpc>
                <a:spcPct val="200000"/>
              </a:lnSpc>
              <a:buFont typeface="Wingdings" panose="05000000000000000000" pitchFamily="2" charset="2"/>
              <a:buChar char="Ø"/>
            </a:pPr>
            <a:endParaRPr lang="en-US"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58AEFB2-3DAB-4B2B-952D-9944F394A17E}" type="slidenum">
              <a:rPr lang="en-US" smtClean="0"/>
              <a:t>23</a:t>
            </a:fld>
            <a:endParaRPr lang="en-US"/>
          </a:p>
        </p:txBody>
      </p:sp>
    </p:spTree>
    <p:extLst>
      <p:ext uri="{BB962C8B-B14F-4D97-AF65-F5344CB8AC3E}">
        <p14:creationId xmlns:p14="http://schemas.microsoft.com/office/powerpoint/2010/main" val="35308783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1848454" cy="650929"/>
          </a:xfrm>
        </p:spPr>
        <p:txBody>
          <a:bodyPr>
            <a:normAutofit/>
          </a:bodyPr>
          <a:lstStyle/>
          <a:p>
            <a:pPr algn="ctr"/>
            <a:r>
              <a:rPr lang="en-US" sz="2000" b="1" dirty="0" smtClean="0">
                <a:latin typeface="Times New Roman" panose="02020603050405020304" pitchFamily="18" charset="0"/>
                <a:cs typeface="Times New Roman" panose="02020603050405020304" pitchFamily="18" charset="0"/>
              </a:rPr>
              <a:t>References Contind….</a:t>
            </a:r>
            <a:endParaRPr lang="en-US" sz="2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2550" y="798164"/>
            <a:ext cx="11921383" cy="5927376"/>
          </a:xfrm>
        </p:spPr>
        <p:txBody>
          <a:bodyPr>
            <a:noAutofit/>
          </a:bodyPr>
          <a:lstStyle/>
          <a:p>
            <a:pPr>
              <a:lnSpc>
                <a:spcPct val="200000"/>
              </a:lnSpc>
              <a:buFont typeface="Wingdings" panose="05000000000000000000" pitchFamily="2" charset="2"/>
              <a:buChar char="Ø"/>
            </a:pPr>
            <a:r>
              <a:rPr lang="en-US" sz="2000" dirty="0" err="1">
                <a:latin typeface="Times New Roman" panose="02020603050405020304" pitchFamily="18" charset="0"/>
                <a:cs typeface="Times New Roman" panose="02020603050405020304" pitchFamily="18" charset="0"/>
              </a:rPr>
              <a:t>Kankya</a:t>
            </a:r>
            <a:r>
              <a:rPr lang="en-US" sz="2000" dirty="0">
                <a:latin typeface="Times New Roman" panose="02020603050405020304" pitchFamily="18" charset="0"/>
                <a:cs typeface="Times New Roman" panose="02020603050405020304" pitchFamily="18" charset="0"/>
              </a:rPr>
              <a:t>, C., </a:t>
            </a:r>
            <a:r>
              <a:rPr lang="en-US" sz="2000" dirty="0" err="1">
                <a:latin typeface="Times New Roman" panose="02020603050405020304" pitchFamily="18" charset="0"/>
                <a:cs typeface="Times New Roman" panose="02020603050405020304" pitchFamily="18" charset="0"/>
              </a:rPr>
              <a:t>Dürr</a:t>
            </a:r>
            <a:r>
              <a:rPr lang="en-US" sz="2000" dirty="0">
                <a:latin typeface="Times New Roman" panose="02020603050405020304" pitchFamily="18" charset="0"/>
                <a:cs typeface="Times New Roman" panose="02020603050405020304" pitchFamily="18" charset="0"/>
              </a:rPr>
              <a:t>, S., </a:t>
            </a:r>
            <a:r>
              <a:rPr lang="en-US" sz="2000" dirty="0" err="1">
                <a:latin typeface="Times New Roman" panose="02020603050405020304" pitchFamily="18" charset="0"/>
                <a:cs typeface="Times New Roman" panose="02020603050405020304" pitchFamily="18" charset="0"/>
              </a:rPr>
              <a:t>Hartnack</a:t>
            </a:r>
            <a:r>
              <a:rPr lang="en-US" sz="2000" dirty="0">
                <a:latin typeface="Times New Roman" panose="02020603050405020304" pitchFamily="18" charset="0"/>
                <a:cs typeface="Times New Roman" panose="02020603050405020304" pitchFamily="18" charset="0"/>
              </a:rPr>
              <a:t>, S., </a:t>
            </a:r>
            <a:r>
              <a:rPr lang="en-US" sz="2000" dirty="0" err="1">
                <a:latin typeface="Times New Roman" panose="02020603050405020304" pitchFamily="18" charset="0"/>
                <a:cs typeface="Times New Roman" panose="02020603050405020304" pitchFamily="18" charset="0"/>
              </a:rPr>
              <a:t>Warembourg</a:t>
            </a:r>
            <a:r>
              <a:rPr lang="en-US" sz="2000" dirty="0">
                <a:latin typeface="Times New Roman" panose="02020603050405020304" pitchFamily="18" charset="0"/>
                <a:cs typeface="Times New Roman" panose="02020603050405020304" pitchFamily="18" charset="0"/>
              </a:rPr>
              <a:t>, C., </a:t>
            </a:r>
            <a:r>
              <a:rPr lang="en-US" sz="2000" dirty="0" err="1">
                <a:latin typeface="Times New Roman" panose="02020603050405020304" pitchFamily="18" charset="0"/>
                <a:cs typeface="Times New Roman" panose="02020603050405020304" pitchFamily="18" charset="0"/>
              </a:rPr>
              <a:t>Okello</a:t>
            </a:r>
            <a:r>
              <a:rPr lang="en-US" sz="2000" dirty="0">
                <a:latin typeface="Times New Roman" panose="02020603050405020304" pitchFamily="18" charset="0"/>
                <a:cs typeface="Times New Roman" panose="02020603050405020304" pitchFamily="18" charset="0"/>
              </a:rPr>
              <a:t>, J., </a:t>
            </a:r>
            <a:r>
              <a:rPr lang="en-US" sz="2000" dirty="0" err="1">
                <a:latin typeface="Times New Roman" panose="02020603050405020304" pitchFamily="18" charset="0"/>
                <a:cs typeface="Times New Roman" panose="02020603050405020304" pitchFamily="18" charset="0"/>
              </a:rPr>
              <a:t>Muleme</a:t>
            </a:r>
            <a:r>
              <a:rPr lang="en-US" sz="2000" dirty="0">
                <a:latin typeface="Times New Roman" panose="02020603050405020304" pitchFamily="18" charset="0"/>
                <a:cs typeface="Times New Roman" panose="02020603050405020304" pitchFamily="18" charset="0"/>
              </a:rPr>
              <a:t>, J., </a:t>
            </a:r>
            <a:r>
              <a:rPr lang="en-US" sz="2000" dirty="0" err="1">
                <a:latin typeface="Times New Roman" panose="02020603050405020304" pitchFamily="18" charset="0"/>
                <a:cs typeface="Times New Roman" panose="02020603050405020304" pitchFamily="18" charset="0"/>
              </a:rPr>
              <a:t>Okello</a:t>
            </a:r>
            <a:r>
              <a:rPr lang="en-US" sz="2000" dirty="0">
                <a:latin typeface="Times New Roman" panose="02020603050405020304" pitchFamily="18" charset="0"/>
                <a:cs typeface="Times New Roman" panose="02020603050405020304" pitchFamily="18" charset="0"/>
              </a:rPr>
              <a:t>, W., Methodius, T., </a:t>
            </a:r>
            <a:r>
              <a:rPr lang="en-US" sz="2000" dirty="0" err="1">
                <a:latin typeface="Times New Roman" panose="02020603050405020304" pitchFamily="18" charset="0"/>
                <a:cs typeface="Times New Roman" panose="02020603050405020304" pitchFamily="18" charset="0"/>
              </a:rPr>
              <a:t>Alobo</a:t>
            </a:r>
            <a:r>
              <a:rPr lang="en-US" sz="2000" dirty="0">
                <a:latin typeface="Times New Roman" panose="02020603050405020304" pitchFamily="18" charset="0"/>
                <a:cs typeface="Times New Roman" panose="02020603050405020304" pitchFamily="18" charset="0"/>
              </a:rPr>
              <a:t>, G., </a:t>
            </a:r>
            <a:r>
              <a:rPr lang="en-US" sz="2000" dirty="0" err="1">
                <a:latin typeface="Times New Roman" panose="02020603050405020304" pitchFamily="18" charset="0"/>
                <a:cs typeface="Times New Roman" panose="02020603050405020304" pitchFamily="18" charset="0"/>
              </a:rPr>
              <a:t>Odoch</a:t>
            </a:r>
            <a:r>
              <a:rPr lang="en-US" sz="2000" dirty="0">
                <a:latin typeface="Times New Roman" panose="02020603050405020304" pitchFamily="18" charset="0"/>
                <a:cs typeface="Times New Roman" panose="02020603050405020304" pitchFamily="18" charset="0"/>
              </a:rPr>
              <a:t>, T., 2022. Awareness, Knowledge, and Perceptions Regarding Rabies Prevention Among Rural Communities in </a:t>
            </a:r>
            <a:r>
              <a:rPr lang="en-US" sz="2000" dirty="0" err="1">
                <a:latin typeface="Times New Roman" panose="02020603050405020304" pitchFamily="18" charset="0"/>
                <a:cs typeface="Times New Roman" panose="02020603050405020304" pitchFamily="18" charset="0"/>
              </a:rPr>
              <a:t>Masaka</a:t>
            </a:r>
            <a:r>
              <a:rPr lang="en-US" sz="2000" dirty="0">
                <a:latin typeface="Times New Roman" panose="02020603050405020304" pitchFamily="18" charset="0"/>
                <a:cs typeface="Times New Roman" panose="02020603050405020304" pitchFamily="18" charset="0"/>
              </a:rPr>
              <a:t> District, Central Uganda: A Qualitative Study. Front. Vet. Sci. </a:t>
            </a:r>
            <a:r>
              <a:rPr lang="en-US" sz="2000" dirty="0" smtClean="0">
                <a:latin typeface="Times New Roman" panose="02020603050405020304" pitchFamily="18" charset="0"/>
                <a:cs typeface="Times New Roman" panose="02020603050405020304" pitchFamily="18" charset="0"/>
              </a:rPr>
              <a:t>9 </a:t>
            </a:r>
            <a:r>
              <a:rPr lang="en-US" sz="2000" dirty="0">
                <a:latin typeface="Times New Roman" panose="02020603050405020304" pitchFamily="18" charset="0"/>
                <a:cs typeface="Times New Roman" panose="02020603050405020304" pitchFamily="18" charset="0"/>
                <a:hlinkClick r:id="rId2"/>
              </a:rPr>
              <a:t>https://</a:t>
            </a:r>
            <a:r>
              <a:rPr lang="en-US" sz="2000" dirty="0" smtClean="0">
                <a:latin typeface="Times New Roman" panose="02020603050405020304" pitchFamily="18" charset="0"/>
                <a:cs typeface="Times New Roman" panose="02020603050405020304" pitchFamily="18" charset="0"/>
                <a:hlinkClick r:id="rId2"/>
              </a:rPr>
              <a:t>doi.org/10.3389/fvets.2022.863526</a:t>
            </a:r>
            <a:endParaRPr lang="en-US" sz="2000" dirty="0" smtClean="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Ø"/>
            </a:pPr>
            <a:r>
              <a:rPr lang="en-US" sz="2000" dirty="0" err="1">
                <a:latin typeface="Times New Roman" panose="02020603050405020304" pitchFamily="18" charset="0"/>
                <a:cs typeface="Times New Roman" panose="02020603050405020304" pitchFamily="18" charset="0"/>
              </a:rPr>
              <a:t>Makerere</a:t>
            </a:r>
            <a:r>
              <a:rPr lang="en-US" sz="2000" dirty="0">
                <a:latin typeface="Times New Roman" panose="02020603050405020304" pitchFamily="18" charset="0"/>
                <a:cs typeface="Times New Roman" panose="02020603050405020304" pitchFamily="18" charset="0"/>
              </a:rPr>
              <a:t> University on Rabies in </a:t>
            </a:r>
            <a:r>
              <a:rPr lang="en-US" sz="2000" dirty="0" err="1">
                <a:latin typeface="Times New Roman" panose="02020603050405020304" pitchFamily="18" charset="0"/>
                <a:cs typeface="Times New Roman" panose="02020603050405020304" pitchFamily="18" charset="0"/>
              </a:rPr>
              <a:t>Kyegegwa</a:t>
            </a:r>
            <a:r>
              <a:rPr lang="en-US" sz="2000" dirty="0">
                <a:latin typeface="Times New Roman" panose="02020603050405020304" pitchFamily="18" charset="0"/>
                <a:cs typeface="Times New Roman" panose="02020603050405020304" pitchFamily="18" charset="0"/>
              </a:rPr>
              <a:t> District March </a:t>
            </a:r>
            <a:r>
              <a:rPr lang="en-US" sz="2000" dirty="0" smtClean="0">
                <a:latin typeface="Times New Roman" panose="02020603050405020304" pitchFamily="18" charset="0"/>
                <a:cs typeface="Times New Roman" panose="02020603050405020304" pitchFamily="18" charset="0"/>
              </a:rPr>
              <a:t>2023</a:t>
            </a:r>
            <a:endParaRPr lang="en-US" sz="2000" dirty="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Ø"/>
            </a:pPr>
            <a:r>
              <a:rPr lang="en-US" sz="2000" dirty="0" err="1">
                <a:latin typeface="Times New Roman" panose="02020603050405020304" pitchFamily="18" charset="0"/>
                <a:cs typeface="Times New Roman" panose="02020603050405020304" pitchFamily="18" charset="0"/>
              </a:rPr>
              <a:t>Masiira</a:t>
            </a:r>
            <a:r>
              <a:rPr lang="en-US" sz="2000" dirty="0">
                <a:latin typeface="Times New Roman" panose="02020603050405020304" pitchFamily="18" charset="0"/>
                <a:cs typeface="Times New Roman" panose="02020603050405020304" pitchFamily="18" charset="0"/>
              </a:rPr>
              <a:t>, B., </a:t>
            </a:r>
            <a:r>
              <a:rPr lang="en-US" sz="2000" dirty="0" err="1">
                <a:latin typeface="Times New Roman" panose="02020603050405020304" pitchFamily="18" charset="0"/>
                <a:cs typeface="Times New Roman" panose="02020603050405020304" pitchFamily="18" charset="0"/>
              </a:rPr>
              <a:t>Makumbi</a:t>
            </a:r>
            <a:r>
              <a:rPr lang="en-US" sz="2000" dirty="0">
                <a:latin typeface="Times New Roman" panose="02020603050405020304" pitchFamily="18" charset="0"/>
                <a:cs typeface="Times New Roman" panose="02020603050405020304" pitchFamily="18" charset="0"/>
              </a:rPr>
              <a:t>, I., </a:t>
            </a:r>
            <a:r>
              <a:rPr lang="en-US" sz="2000" dirty="0" err="1">
                <a:latin typeface="Times New Roman" panose="02020603050405020304" pitchFamily="18" charset="0"/>
                <a:cs typeface="Times New Roman" panose="02020603050405020304" pitchFamily="18" charset="0"/>
              </a:rPr>
              <a:t>Matovu</a:t>
            </a:r>
            <a:r>
              <a:rPr lang="en-US" sz="2000" dirty="0">
                <a:latin typeface="Times New Roman" panose="02020603050405020304" pitchFamily="18" charset="0"/>
                <a:cs typeface="Times New Roman" panose="02020603050405020304" pitchFamily="18" charset="0"/>
              </a:rPr>
              <a:t>, J.K.B., </a:t>
            </a:r>
            <a:r>
              <a:rPr lang="en-US" sz="2000" dirty="0" err="1">
                <a:latin typeface="Times New Roman" panose="02020603050405020304" pitchFamily="18" charset="0"/>
                <a:cs typeface="Times New Roman" panose="02020603050405020304" pitchFamily="18" charset="0"/>
              </a:rPr>
              <a:t>Ario</a:t>
            </a:r>
            <a:r>
              <a:rPr lang="en-US" sz="2000" dirty="0">
                <a:latin typeface="Times New Roman" panose="02020603050405020304" pitchFamily="18" charset="0"/>
                <a:cs typeface="Times New Roman" panose="02020603050405020304" pitchFamily="18" charset="0"/>
              </a:rPr>
              <a:t>, A.R., </a:t>
            </a:r>
            <a:r>
              <a:rPr lang="en-US" sz="2000" dirty="0" err="1">
                <a:latin typeface="Times New Roman" panose="02020603050405020304" pitchFamily="18" charset="0"/>
                <a:cs typeface="Times New Roman" panose="02020603050405020304" pitchFamily="18" charset="0"/>
              </a:rPr>
              <a:t>Nabukenya</a:t>
            </a:r>
            <a:r>
              <a:rPr lang="en-US" sz="2000" dirty="0">
                <a:latin typeface="Times New Roman" panose="02020603050405020304" pitchFamily="18" charset="0"/>
                <a:cs typeface="Times New Roman" panose="02020603050405020304" pitchFamily="18" charset="0"/>
              </a:rPr>
              <a:t>, I., </a:t>
            </a:r>
            <a:r>
              <a:rPr lang="en-US" sz="2000" dirty="0" err="1">
                <a:latin typeface="Times New Roman" panose="02020603050405020304" pitchFamily="18" charset="0"/>
                <a:cs typeface="Times New Roman" panose="02020603050405020304" pitchFamily="18" charset="0"/>
              </a:rPr>
              <a:t>Kihembo</a:t>
            </a:r>
            <a:r>
              <a:rPr lang="en-US" sz="2000" dirty="0">
                <a:latin typeface="Times New Roman" panose="02020603050405020304" pitchFamily="18" charset="0"/>
                <a:cs typeface="Times New Roman" panose="02020603050405020304" pitchFamily="18" charset="0"/>
              </a:rPr>
              <a:t>, C., </a:t>
            </a:r>
            <a:r>
              <a:rPr lang="en-US" sz="2000" dirty="0" err="1">
                <a:latin typeface="Times New Roman" panose="02020603050405020304" pitchFamily="18" charset="0"/>
                <a:cs typeface="Times New Roman" panose="02020603050405020304" pitchFamily="18" charset="0"/>
              </a:rPr>
              <a:t>Kaharuza</a:t>
            </a:r>
            <a:r>
              <a:rPr lang="en-US" sz="2000" dirty="0">
                <a:latin typeface="Times New Roman" panose="02020603050405020304" pitchFamily="18" charset="0"/>
                <a:cs typeface="Times New Roman" panose="02020603050405020304" pitchFamily="18" charset="0"/>
              </a:rPr>
              <a:t>, F., </a:t>
            </a:r>
            <a:r>
              <a:rPr lang="en-US" sz="2000" dirty="0" err="1">
                <a:latin typeface="Times New Roman" panose="02020603050405020304" pitchFamily="18" charset="0"/>
                <a:cs typeface="Times New Roman" panose="02020603050405020304" pitchFamily="18" charset="0"/>
              </a:rPr>
              <a:t>Musenero</a:t>
            </a:r>
            <a:r>
              <a:rPr lang="en-US" sz="2000" dirty="0">
                <a:latin typeface="Times New Roman" panose="02020603050405020304" pitchFamily="18" charset="0"/>
                <a:cs typeface="Times New Roman" panose="02020603050405020304" pitchFamily="18" charset="0"/>
              </a:rPr>
              <a:t>, M., </a:t>
            </a:r>
            <a:r>
              <a:rPr lang="en-US" sz="2000" dirty="0" err="1">
                <a:latin typeface="Times New Roman" panose="02020603050405020304" pitchFamily="18" charset="0"/>
                <a:cs typeface="Times New Roman" panose="02020603050405020304" pitchFamily="18" charset="0"/>
              </a:rPr>
              <a:t>Mbonye</a:t>
            </a:r>
            <a:r>
              <a:rPr lang="en-US" sz="2000" dirty="0">
                <a:latin typeface="Times New Roman" panose="02020603050405020304" pitchFamily="18" charset="0"/>
                <a:cs typeface="Times New Roman" panose="02020603050405020304" pitchFamily="18" charset="0"/>
              </a:rPr>
              <a:t>, A., 2018. Long term trends and spatial distribution of animal bite injuries and deaths due to human rabies infection in Uganda, 2001-2015. PLOS ONE 13, e0198568. </a:t>
            </a:r>
            <a:r>
              <a:rPr lang="en-US" sz="2000" dirty="0">
                <a:latin typeface="Times New Roman" panose="02020603050405020304" pitchFamily="18" charset="0"/>
                <a:cs typeface="Times New Roman" panose="02020603050405020304" pitchFamily="18" charset="0"/>
                <a:hlinkClick r:id="rId3"/>
              </a:rPr>
              <a:t>https://doi.org/10.1371/journal.pone.0198568</a:t>
            </a:r>
            <a:endParaRPr lang="en-US"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58AEFB2-3DAB-4B2B-952D-9944F394A17E}" type="slidenum">
              <a:rPr lang="en-US" smtClean="0"/>
              <a:t>24</a:t>
            </a:fld>
            <a:endParaRPr lang="en-US"/>
          </a:p>
        </p:txBody>
      </p:sp>
    </p:spTree>
    <p:extLst>
      <p:ext uri="{BB962C8B-B14F-4D97-AF65-F5344CB8AC3E}">
        <p14:creationId xmlns:p14="http://schemas.microsoft.com/office/powerpoint/2010/main" val="26929160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1445"/>
            <a:ext cx="10515600" cy="714589"/>
          </a:xfrm>
        </p:spPr>
        <p:txBody>
          <a:bodyPr>
            <a:normAutofit/>
          </a:bodyPr>
          <a:lstStyle/>
          <a:p>
            <a:pPr algn="ctr"/>
            <a:r>
              <a:rPr lang="en-US" sz="2000" b="1" dirty="0" smtClean="0">
                <a:latin typeface="Times New Roman" panose="02020603050405020304" pitchFamily="18" charset="0"/>
                <a:cs typeface="Times New Roman" panose="02020603050405020304" pitchFamily="18" charset="0"/>
              </a:rPr>
              <a:t> contind…..</a:t>
            </a:r>
            <a:endParaRPr lang="en-US" sz="2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13645" y="846034"/>
            <a:ext cx="11793196" cy="5648770"/>
          </a:xfrm>
        </p:spPr>
        <p:txBody>
          <a:bodyPr>
            <a:normAutofit/>
          </a:bodyPr>
          <a:lstStyle/>
          <a:p>
            <a:pPr>
              <a:lnSpc>
                <a:spcPct val="20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Rabies is caused by Rabies Virus of family </a:t>
            </a:r>
            <a:r>
              <a:rPr lang="en-US" sz="2000" dirty="0" err="1">
                <a:latin typeface="Times New Roman" panose="02020603050405020304" pitchFamily="18" charset="0"/>
                <a:cs typeface="Times New Roman" panose="02020603050405020304" pitchFamily="18" charset="0"/>
              </a:rPr>
              <a:t>Rhabdoviridae</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Masiira</a:t>
            </a:r>
            <a:r>
              <a:rPr lang="en-US" sz="2000" dirty="0">
                <a:latin typeface="Times New Roman" panose="02020603050405020304" pitchFamily="18" charset="0"/>
                <a:cs typeface="Times New Roman" panose="02020603050405020304" pitchFamily="18" charset="0"/>
              </a:rPr>
              <a:t> et al., 2018) </a:t>
            </a:r>
            <a:r>
              <a:rPr lang="en-US" sz="2000" dirty="0" smtClean="0">
                <a:latin typeface="Times New Roman" panose="02020603050405020304" pitchFamily="18" charset="0"/>
                <a:cs typeface="Times New Roman" panose="02020603050405020304" pitchFamily="18" charset="0"/>
              </a:rPr>
              <a:t> and </a:t>
            </a:r>
            <a:r>
              <a:rPr lang="en-US" sz="2000" dirty="0">
                <a:latin typeface="Times New Roman" panose="02020603050405020304" pitchFamily="18" charset="0"/>
                <a:cs typeface="Times New Roman" panose="02020603050405020304" pitchFamily="18" charset="0"/>
              </a:rPr>
              <a:t>virus is transmitted to humans through a bite and of all human cases, up to 99% are acquired from the bite of an infected dog  (Organization, 2019a)</a:t>
            </a:r>
            <a:endParaRPr lang="en-US" sz="2000" dirty="0" smtClean="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Causing 55000 human death annually with Asia and Africa being worst affected (</a:t>
            </a:r>
            <a:r>
              <a:rPr lang="en-US" sz="2000" dirty="0" err="1" smtClean="0">
                <a:latin typeface="Times New Roman" panose="02020603050405020304" pitchFamily="18" charset="0"/>
                <a:cs typeface="Times New Roman" panose="02020603050405020304" pitchFamily="18" charset="0"/>
              </a:rPr>
              <a:t>Monje</a:t>
            </a:r>
            <a:r>
              <a:rPr lang="en-US" sz="2000" dirty="0" smtClean="0">
                <a:latin typeface="Times New Roman" panose="02020603050405020304" pitchFamily="18" charset="0"/>
                <a:cs typeface="Times New Roman" panose="02020603050405020304" pitchFamily="18" charset="0"/>
              </a:rPr>
              <a:t> et at., 2020), In Uganda 486 human rabies death occur every year with 13900 Dog bites registered from 2001 to 2015</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Kisaka</a:t>
            </a:r>
            <a:r>
              <a:rPr lang="en-US" sz="2000" dirty="0">
                <a:latin typeface="Times New Roman" panose="02020603050405020304" pitchFamily="18" charset="0"/>
                <a:cs typeface="Times New Roman" panose="02020603050405020304" pitchFamily="18" charset="0"/>
              </a:rPr>
              <a:t> </a:t>
            </a:r>
            <a:r>
              <a:rPr lang="en-US" sz="2000" i="1" dirty="0">
                <a:latin typeface="Times New Roman" panose="02020603050405020304" pitchFamily="18" charset="0"/>
                <a:cs typeface="Times New Roman" panose="02020603050405020304" pitchFamily="18" charset="0"/>
              </a:rPr>
              <a:t>et al.</a:t>
            </a:r>
            <a:r>
              <a:rPr lang="en-US" sz="2000" dirty="0">
                <a:latin typeface="Times New Roman" panose="02020603050405020304" pitchFamily="18" charset="0"/>
                <a:cs typeface="Times New Roman" panose="02020603050405020304" pitchFamily="18" charset="0"/>
              </a:rPr>
              <a:t>, 2020; </a:t>
            </a:r>
            <a:r>
              <a:rPr lang="en-US" sz="2000" dirty="0" err="1">
                <a:latin typeface="Times New Roman" panose="02020603050405020304" pitchFamily="18" charset="0"/>
                <a:cs typeface="Times New Roman" panose="02020603050405020304" pitchFamily="18" charset="0"/>
              </a:rPr>
              <a:t>Kankya</a:t>
            </a:r>
            <a:r>
              <a:rPr lang="en-US" sz="2000" dirty="0">
                <a:latin typeface="Times New Roman" panose="02020603050405020304" pitchFamily="18" charset="0"/>
                <a:cs typeface="Times New Roman" panose="02020603050405020304" pitchFamily="18" charset="0"/>
              </a:rPr>
              <a:t> </a:t>
            </a:r>
            <a:r>
              <a:rPr lang="en-US" sz="2000" i="1" dirty="0">
                <a:latin typeface="Times New Roman" panose="02020603050405020304" pitchFamily="18" charset="0"/>
                <a:cs typeface="Times New Roman" panose="02020603050405020304" pitchFamily="18" charset="0"/>
              </a:rPr>
              <a:t>et al.</a:t>
            </a:r>
            <a:r>
              <a:rPr lang="en-US" sz="2000" dirty="0">
                <a:latin typeface="Times New Roman" panose="02020603050405020304" pitchFamily="18" charset="0"/>
                <a:cs typeface="Times New Roman" panose="02020603050405020304" pitchFamily="18" charset="0"/>
              </a:rPr>
              <a:t>, 2022</a:t>
            </a:r>
            <a:r>
              <a:rPr lang="en-US" sz="2000" dirty="0" smtClean="0">
                <a:latin typeface="Times New Roman" panose="02020603050405020304" pitchFamily="18" charset="0"/>
                <a:cs typeface="Times New Roman" panose="02020603050405020304" pitchFamily="18" charset="0"/>
              </a:rPr>
              <a:t>)</a:t>
            </a:r>
          </a:p>
          <a:p>
            <a:pPr>
              <a:lnSpc>
                <a:spcPct val="20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USD 8.6 billion in economic losses worldwide annually( </a:t>
            </a:r>
            <a:r>
              <a:rPr lang="en-US" sz="2000" dirty="0" err="1" smtClean="0">
                <a:latin typeface="Times New Roman" panose="02020603050405020304" pitchFamily="18" charset="0"/>
                <a:cs typeface="Times New Roman" panose="02020603050405020304" pitchFamily="18" charset="0"/>
              </a:rPr>
              <a:t>Shantavasinkul</a:t>
            </a:r>
            <a:r>
              <a:rPr lang="en-US" sz="2000" dirty="0" smtClean="0">
                <a:latin typeface="Times New Roman" panose="02020603050405020304" pitchFamily="18" charset="0"/>
                <a:cs typeface="Times New Roman" panose="02020603050405020304" pitchFamily="18" charset="0"/>
              </a:rPr>
              <a:t> and </a:t>
            </a:r>
            <a:r>
              <a:rPr lang="en-US" sz="2000" dirty="0" err="1" smtClean="0">
                <a:latin typeface="Times New Roman" panose="02020603050405020304" pitchFamily="18" charset="0"/>
                <a:cs typeface="Times New Roman" panose="02020603050405020304" pitchFamily="18" charset="0"/>
              </a:rPr>
              <a:t>wilde</a:t>
            </a:r>
            <a:r>
              <a:rPr lang="en-US" sz="2000" dirty="0" smtClean="0">
                <a:latin typeface="Times New Roman" panose="02020603050405020304" pitchFamily="18" charset="0"/>
                <a:cs typeface="Times New Roman" panose="02020603050405020304" pitchFamily="18" charset="0"/>
              </a:rPr>
              <a:t>, 2011)</a:t>
            </a:r>
          </a:p>
          <a:p>
            <a:pPr marL="0" indent="0">
              <a:lnSpc>
                <a:spcPct val="200000"/>
              </a:lnSpc>
              <a:buNone/>
            </a:pPr>
            <a:endParaRPr lang="en-US" sz="2000" dirty="0" smtClean="0">
              <a:latin typeface="Times New Roman" panose="02020603050405020304" pitchFamily="18" charset="0"/>
              <a:cs typeface="Times New Roman" panose="02020603050405020304" pitchFamily="18" charset="0"/>
            </a:endParaRPr>
          </a:p>
          <a:p>
            <a:pPr marL="0" indent="0">
              <a:lnSpc>
                <a:spcPct val="200000"/>
              </a:lnSpc>
              <a:buNone/>
            </a:pPr>
            <a:endParaRPr lang="en-US" sz="2000" dirty="0" smtClean="0">
              <a:latin typeface="Times New Roman" panose="02020603050405020304" pitchFamily="18" charset="0"/>
              <a:cs typeface="Times New Roman" panose="02020603050405020304" pitchFamily="18" charset="0"/>
            </a:endParaRPr>
          </a:p>
          <a:p>
            <a:pPr marL="0" indent="0">
              <a:lnSpc>
                <a:spcPct val="150000"/>
              </a:lnSpc>
              <a:buNone/>
            </a:pPr>
            <a:endParaRPr lang="en-US"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58AEFB2-3DAB-4B2B-952D-9944F394A17E}" type="slidenum">
              <a:rPr lang="en-US" smtClean="0"/>
              <a:t>3</a:t>
            </a:fld>
            <a:endParaRPr lang="en-US"/>
          </a:p>
        </p:txBody>
      </p:sp>
    </p:spTree>
    <p:extLst>
      <p:ext uri="{BB962C8B-B14F-4D97-AF65-F5344CB8AC3E}">
        <p14:creationId xmlns:p14="http://schemas.microsoft.com/office/powerpoint/2010/main" val="26828591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9376" y="0"/>
            <a:ext cx="10515600" cy="623843"/>
          </a:xfrm>
        </p:spPr>
        <p:txBody>
          <a:bodyPr>
            <a:normAutofit/>
          </a:bodyPr>
          <a:lstStyle/>
          <a:p>
            <a:pPr algn="ctr"/>
            <a:r>
              <a:rPr lang="en-US" sz="2000" b="1" dirty="0" smtClean="0">
                <a:latin typeface="Times New Roman" panose="02020603050405020304" pitchFamily="18" charset="0"/>
                <a:cs typeface="Times New Roman" panose="02020603050405020304" pitchFamily="18" charset="0"/>
              </a:rPr>
              <a:t>Problem statement</a:t>
            </a:r>
            <a:endParaRPr lang="en-US" sz="2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703527"/>
            <a:ext cx="12124471" cy="6154473"/>
          </a:xfrm>
        </p:spPr>
        <p:txBody>
          <a:bodyPr>
            <a:normAutofit fontScale="25000" lnSpcReduction="20000"/>
          </a:bodyPr>
          <a:lstStyle/>
          <a:p>
            <a:pPr>
              <a:lnSpc>
                <a:spcPct val="220000"/>
              </a:lnSpc>
              <a:buFont typeface="Wingdings" panose="05000000000000000000" pitchFamily="2" charset="2"/>
              <a:buChar char="Ø"/>
            </a:pPr>
            <a:r>
              <a:rPr lang="en-US" sz="8000" dirty="0" smtClean="0">
                <a:latin typeface="Times New Roman" panose="02020603050405020304" pitchFamily="18" charset="0"/>
                <a:cs typeface="Times New Roman" panose="02020603050405020304" pitchFamily="18" charset="0"/>
              </a:rPr>
              <a:t>Dog bites is the major source of rabies in  human and livestock and poses a high threat to Children(&lt;15 years), (Organization, 2018, 2019b; </a:t>
            </a:r>
            <a:r>
              <a:rPr lang="en-US" sz="8000" dirty="0" err="1" smtClean="0">
                <a:latin typeface="Times New Roman" panose="02020603050405020304" pitchFamily="18" charset="0"/>
                <a:cs typeface="Times New Roman" panose="02020603050405020304" pitchFamily="18" charset="0"/>
              </a:rPr>
              <a:t>Kisaka</a:t>
            </a:r>
            <a:r>
              <a:rPr lang="en-US" sz="8000" dirty="0" smtClean="0">
                <a:latin typeface="Times New Roman" panose="02020603050405020304" pitchFamily="18" charset="0"/>
                <a:cs typeface="Times New Roman" panose="02020603050405020304" pitchFamily="18" charset="0"/>
              </a:rPr>
              <a:t> </a:t>
            </a:r>
            <a:r>
              <a:rPr lang="en-US" sz="8000" i="1" dirty="0" smtClean="0">
                <a:latin typeface="Times New Roman" panose="02020603050405020304" pitchFamily="18" charset="0"/>
                <a:cs typeface="Times New Roman" panose="02020603050405020304" pitchFamily="18" charset="0"/>
              </a:rPr>
              <a:t>et al.</a:t>
            </a:r>
            <a:r>
              <a:rPr lang="en-US" sz="8000" dirty="0" smtClean="0">
                <a:latin typeface="Times New Roman" panose="02020603050405020304" pitchFamily="18" charset="0"/>
                <a:cs typeface="Times New Roman" panose="02020603050405020304" pitchFamily="18" charset="0"/>
              </a:rPr>
              <a:t>, 2020)</a:t>
            </a:r>
          </a:p>
          <a:p>
            <a:pPr>
              <a:lnSpc>
                <a:spcPct val="220000"/>
              </a:lnSpc>
              <a:buFont typeface="Wingdings" panose="05000000000000000000" pitchFamily="2" charset="2"/>
              <a:buChar char="Ø"/>
            </a:pPr>
            <a:r>
              <a:rPr lang="en-US" sz="8000" dirty="0" smtClean="0">
                <a:latin typeface="Times New Roman" panose="02020603050405020304" pitchFamily="18" charset="0"/>
                <a:cs typeface="Times New Roman" panose="02020603050405020304" pitchFamily="18" charset="0"/>
              </a:rPr>
              <a:t>There was poor reporting of the rabies data which was attributed to population knowledge, attitudes and practices(</a:t>
            </a:r>
            <a:r>
              <a:rPr lang="en-US" sz="8000" dirty="0" err="1" smtClean="0">
                <a:latin typeface="Times New Roman" panose="02020603050405020304" pitchFamily="18" charset="0"/>
                <a:cs typeface="Times New Roman" panose="02020603050405020304" pitchFamily="18" charset="0"/>
              </a:rPr>
              <a:t>Makerere</a:t>
            </a:r>
            <a:r>
              <a:rPr lang="en-US" sz="8000" dirty="0" smtClean="0">
                <a:latin typeface="Times New Roman" panose="02020603050405020304" pitchFamily="18" charset="0"/>
                <a:cs typeface="Times New Roman" panose="02020603050405020304" pitchFamily="18" charset="0"/>
              </a:rPr>
              <a:t> University on Rabies in Kyegegwa district march 2023, SVO and DHO) and </a:t>
            </a:r>
            <a:r>
              <a:rPr lang="en-US" sz="8000" dirty="0">
                <a:latin typeface="Times New Roman" panose="02020603050405020304" pitchFamily="18" charset="0"/>
                <a:cs typeface="Times New Roman" panose="02020603050405020304" pitchFamily="18" charset="0"/>
              </a:rPr>
              <a:t>t</a:t>
            </a:r>
            <a:r>
              <a:rPr lang="en-US" sz="8000" dirty="0" smtClean="0">
                <a:latin typeface="Times New Roman" panose="02020603050405020304" pitchFamily="18" charset="0"/>
                <a:cs typeface="Times New Roman" panose="02020603050405020304" pitchFamily="18" charset="0"/>
              </a:rPr>
              <a:t>his called for study of knowledge, attitudes and practices on dog bites in kyegegwa town council, kyegegwa </a:t>
            </a:r>
            <a:r>
              <a:rPr lang="en-US" sz="8000" dirty="0" smtClean="0">
                <a:latin typeface="Times New Roman" panose="02020603050405020304" pitchFamily="18" charset="0"/>
                <a:cs typeface="Times New Roman" panose="02020603050405020304" pitchFamily="18" charset="0"/>
              </a:rPr>
              <a:t>district</a:t>
            </a:r>
            <a:endParaRPr lang="en-US" sz="8000" dirty="0" smtClean="0">
              <a:latin typeface="Times New Roman" panose="02020603050405020304" pitchFamily="18" charset="0"/>
              <a:cs typeface="Times New Roman" panose="02020603050405020304" pitchFamily="18" charset="0"/>
            </a:endParaRPr>
          </a:p>
          <a:p>
            <a:pPr>
              <a:lnSpc>
                <a:spcPct val="220000"/>
              </a:lnSpc>
              <a:buFont typeface="Wingdings" panose="05000000000000000000" pitchFamily="2" charset="2"/>
              <a:buChar char="Ø"/>
            </a:pPr>
            <a:endParaRPr lang="en-US" sz="8000" dirty="0" smtClean="0">
              <a:latin typeface="Times New Roman" panose="02020603050405020304" pitchFamily="18" charset="0"/>
              <a:cs typeface="Times New Roman" panose="02020603050405020304" pitchFamily="18" charset="0"/>
            </a:endParaRPr>
          </a:p>
          <a:p>
            <a:pPr>
              <a:lnSpc>
                <a:spcPct val="220000"/>
              </a:lnSpc>
              <a:buFont typeface="Wingdings" panose="05000000000000000000" pitchFamily="2" charset="2"/>
              <a:buChar char="Ø"/>
            </a:pPr>
            <a:endParaRPr lang="en-US" sz="8000" dirty="0" smtClean="0">
              <a:latin typeface="Times New Roman" panose="02020603050405020304" pitchFamily="18" charset="0"/>
              <a:cs typeface="Times New Roman" panose="02020603050405020304" pitchFamily="18" charset="0"/>
            </a:endParaRPr>
          </a:p>
          <a:p>
            <a:pPr>
              <a:lnSpc>
                <a:spcPct val="220000"/>
              </a:lnSpc>
              <a:buFont typeface="Wingdings" panose="05000000000000000000" pitchFamily="2" charset="2"/>
              <a:buChar char="Ø"/>
            </a:pPr>
            <a:endParaRPr lang="en-US" sz="8000" dirty="0">
              <a:latin typeface="Times New Roman" panose="02020603050405020304" pitchFamily="18" charset="0"/>
              <a:cs typeface="Times New Roman" panose="02020603050405020304" pitchFamily="18" charset="0"/>
            </a:endParaRPr>
          </a:p>
          <a:p>
            <a:pPr marL="0" indent="0" algn="r">
              <a:lnSpc>
                <a:spcPct val="220000"/>
              </a:lnSpc>
              <a:buNone/>
            </a:pPr>
            <a:r>
              <a:rPr lang="en-US" sz="6400" b="1" dirty="0" smtClean="0">
                <a:latin typeface="Times New Roman" panose="02020603050405020304" pitchFamily="18" charset="0"/>
                <a:cs typeface="Times New Roman" panose="02020603050405020304" pitchFamily="18" charset="0"/>
              </a:rPr>
              <a:t>Credit: Friedrich, </a:t>
            </a:r>
            <a:r>
              <a:rPr lang="en-US" sz="6400" b="1" dirty="0" err="1" smtClean="0">
                <a:latin typeface="Times New Roman" panose="02020603050405020304" pitchFamily="18" charset="0"/>
                <a:cs typeface="Times New Roman" panose="02020603050405020304" pitchFamily="18" charset="0"/>
              </a:rPr>
              <a:t>Loeffler</a:t>
            </a:r>
            <a:r>
              <a:rPr lang="en-US" sz="6400" b="1" dirty="0" smtClean="0">
                <a:latin typeface="Times New Roman" panose="02020603050405020304" pitchFamily="18" charset="0"/>
                <a:cs typeface="Times New Roman" panose="02020603050405020304" pitchFamily="18" charset="0"/>
              </a:rPr>
              <a:t> Institute(FLI)Namibia </a:t>
            </a:r>
            <a:br>
              <a:rPr lang="en-US" sz="6400" b="1" dirty="0" smtClean="0">
                <a:latin typeface="Times New Roman" panose="02020603050405020304" pitchFamily="18" charset="0"/>
                <a:cs typeface="Times New Roman" panose="02020603050405020304" pitchFamily="18" charset="0"/>
              </a:rPr>
            </a:br>
            <a:r>
              <a:rPr lang="en-US" sz="6400" b="1" dirty="0" smtClean="0">
                <a:latin typeface="Times New Roman" panose="02020603050405020304" pitchFamily="18" charset="0"/>
                <a:cs typeface="Times New Roman" panose="02020603050405020304" pitchFamily="18" charset="0"/>
              </a:rPr>
              <a:t>                                        </a:t>
            </a:r>
          </a:p>
        </p:txBody>
      </p:sp>
      <p:pic>
        <p:nvPicPr>
          <p:cNvPr id="4" name="Picture 3" descr="https://www.who.int/images/default-source/departments/ntd-library/rabies/namibia-2022/namibia-utilises-one-health-for-rabies-control-2.tmb-1920v.jpg?Culture=en&amp;sfvrsn=31c9878d_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0475" y="4530099"/>
            <a:ext cx="3478138" cy="1916149"/>
          </a:xfrm>
          <a:prstGeom prst="rect">
            <a:avLst/>
          </a:prstGeom>
          <a:noFill/>
          <a:ln>
            <a:noFill/>
          </a:ln>
        </p:spPr>
      </p:pic>
      <p:sp>
        <p:nvSpPr>
          <p:cNvPr id="5" name="Slide Number Placeholder 4"/>
          <p:cNvSpPr>
            <a:spLocks noGrp="1"/>
          </p:cNvSpPr>
          <p:nvPr>
            <p:ph type="sldNum" sz="quarter" idx="12"/>
          </p:nvPr>
        </p:nvSpPr>
        <p:spPr/>
        <p:txBody>
          <a:bodyPr/>
          <a:lstStyle/>
          <a:p>
            <a:fld id="{658AEFB2-3DAB-4B2B-952D-9944F394A17E}" type="slidenum">
              <a:rPr lang="en-US" smtClean="0"/>
              <a:t>4</a:t>
            </a:fld>
            <a:endParaRPr lang="en-US"/>
          </a:p>
        </p:txBody>
      </p:sp>
    </p:spTree>
    <p:extLst>
      <p:ext uri="{BB962C8B-B14F-4D97-AF65-F5344CB8AC3E}">
        <p14:creationId xmlns:p14="http://schemas.microsoft.com/office/powerpoint/2010/main" val="1667986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8408"/>
            <a:ext cx="10515600" cy="634516"/>
          </a:xfrm>
        </p:spPr>
        <p:txBody>
          <a:bodyPr>
            <a:normAutofit/>
          </a:bodyPr>
          <a:lstStyle/>
          <a:p>
            <a:pPr algn="ctr"/>
            <a:r>
              <a:rPr lang="en-US" sz="2000" b="1" dirty="0" smtClean="0">
                <a:latin typeface="Times New Roman" panose="02020603050405020304" pitchFamily="18" charset="0"/>
                <a:cs typeface="Times New Roman" panose="02020603050405020304" pitchFamily="18" charset="0"/>
              </a:rPr>
              <a:t>Justification</a:t>
            </a:r>
            <a:endParaRPr lang="en-US" sz="2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78969" y="1201119"/>
            <a:ext cx="11856204" cy="5037837"/>
          </a:xfrm>
        </p:spPr>
        <p:txBody>
          <a:bodyPr>
            <a:normAutofit/>
          </a:bodyPr>
          <a:lstStyle/>
          <a:p>
            <a:pPr>
              <a:lnSpc>
                <a:spcPct val="20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Kyegegwa </a:t>
            </a:r>
            <a:r>
              <a:rPr lang="en-US" sz="2000" dirty="0">
                <a:latin typeface="Times New Roman" panose="02020603050405020304" pitchFamily="18" charset="0"/>
                <a:cs typeface="Times New Roman" panose="02020603050405020304" pitchFamily="18" charset="0"/>
              </a:rPr>
              <a:t>district will be in position to make informed decision about Dog bites in regard of an opinion on dog population and awareness campaigns about Dog –mediated rabies</a:t>
            </a:r>
            <a:r>
              <a:rPr lang="en-US" sz="2000" dirty="0" smtClean="0">
                <a:latin typeface="Times New Roman" panose="02020603050405020304" pitchFamily="18" charset="0"/>
                <a:cs typeface="Times New Roman" panose="02020603050405020304" pitchFamily="18" charset="0"/>
              </a:rPr>
              <a:t>.</a:t>
            </a:r>
          </a:p>
          <a:p>
            <a:pPr>
              <a:lnSpc>
                <a:spcPct val="20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T</a:t>
            </a:r>
            <a:r>
              <a:rPr lang="en-US" sz="2000" dirty="0" smtClean="0">
                <a:latin typeface="Times New Roman" panose="02020603050405020304" pitchFamily="18" charset="0"/>
                <a:cs typeface="Times New Roman" panose="02020603050405020304" pitchFamily="18" charset="0"/>
              </a:rPr>
              <a:t>he district will use the study data to bridge the gap between dog- bite mediated  rabies in the populations </a:t>
            </a:r>
            <a:endParaRPr lang="en-US" sz="2000" dirty="0">
              <a:latin typeface="Times New Roman" panose="02020603050405020304" pitchFamily="18" charset="0"/>
              <a:cs typeface="Times New Roman" panose="02020603050405020304" pitchFamily="18" charset="0"/>
            </a:endParaRPr>
          </a:p>
          <a:p>
            <a:pPr marL="0" indent="0">
              <a:lnSpc>
                <a:spcPct val="200000"/>
              </a:lnSpc>
              <a:buNone/>
            </a:pPr>
            <a:endParaRPr lang="en-US" sz="2000" dirty="0"/>
          </a:p>
        </p:txBody>
      </p:sp>
      <p:sp>
        <p:nvSpPr>
          <p:cNvPr id="4" name="Slide Number Placeholder 3"/>
          <p:cNvSpPr>
            <a:spLocks noGrp="1"/>
          </p:cNvSpPr>
          <p:nvPr>
            <p:ph type="sldNum" sz="quarter" idx="12"/>
          </p:nvPr>
        </p:nvSpPr>
        <p:spPr/>
        <p:txBody>
          <a:bodyPr/>
          <a:lstStyle/>
          <a:p>
            <a:fld id="{658AEFB2-3DAB-4B2B-952D-9944F394A17E}" type="slidenum">
              <a:rPr lang="en-US" smtClean="0"/>
              <a:t>5</a:t>
            </a:fld>
            <a:endParaRPr lang="en-US"/>
          </a:p>
        </p:txBody>
      </p:sp>
    </p:spTree>
    <p:extLst>
      <p:ext uri="{BB962C8B-B14F-4D97-AF65-F5344CB8AC3E}">
        <p14:creationId xmlns:p14="http://schemas.microsoft.com/office/powerpoint/2010/main" val="16595811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948582"/>
          </a:xfrm>
        </p:spPr>
        <p:txBody>
          <a:bodyPr>
            <a:normAutofit/>
          </a:bodyPr>
          <a:lstStyle/>
          <a:p>
            <a:pPr algn="ctr"/>
            <a:r>
              <a:rPr lang="en-US" sz="2000" b="1" dirty="0" smtClean="0">
                <a:latin typeface="Times New Roman" panose="02020603050405020304" pitchFamily="18" charset="0"/>
                <a:cs typeface="Times New Roman" panose="02020603050405020304" pitchFamily="18" charset="0"/>
              </a:rPr>
              <a:t>Objectives</a:t>
            </a:r>
            <a:endParaRPr lang="en-US" sz="2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90557" y="948583"/>
            <a:ext cx="11519731" cy="5828232"/>
          </a:xfrm>
        </p:spPr>
        <p:txBody>
          <a:bodyPr>
            <a:normAutofit/>
          </a:bodyPr>
          <a:lstStyle/>
          <a:p>
            <a:pPr>
              <a:lnSpc>
                <a:spcPct val="200000"/>
              </a:lnSpc>
              <a:buFont typeface="Wingdings" panose="05000000000000000000" pitchFamily="2" charset="2"/>
              <a:buChar char="Ø"/>
            </a:pPr>
            <a:r>
              <a:rPr lang="en-US" sz="2000" b="1" dirty="0" smtClean="0">
                <a:latin typeface="Times New Roman" panose="02020603050405020304" pitchFamily="18" charset="0"/>
                <a:cs typeface="Times New Roman" panose="02020603050405020304" pitchFamily="18" charset="0"/>
              </a:rPr>
              <a:t>General Objective</a:t>
            </a:r>
          </a:p>
          <a:p>
            <a:pPr>
              <a:lnSpc>
                <a:spcPct val="200000"/>
              </a:lnSpc>
            </a:pPr>
            <a:r>
              <a:rPr lang="en-US" sz="2000" dirty="0">
                <a:latin typeface="Times New Roman" panose="02020603050405020304" pitchFamily="18" charset="0"/>
                <a:cs typeface="Times New Roman" panose="02020603050405020304" pitchFamily="18" charset="0"/>
              </a:rPr>
              <a:t>To assessment on knowledge, attitudes and practices </a:t>
            </a:r>
            <a:r>
              <a:rPr lang="en-US" sz="2000" dirty="0" smtClean="0">
                <a:latin typeface="Times New Roman" panose="02020603050405020304" pitchFamily="18" charset="0"/>
                <a:cs typeface="Times New Roman" panose="02020603050405020304" pitchFamily="18" charset="0"/>
              </a:rPr>
              <a:t>on dog bites and its management in of </a:t>
            </a:r>
            <a:r>
              <a:rPr lang="en-US" sz="2000" dirty="0">
                <a:latin typeface="Times New Roman" panose="02020603050405020304" pitchFamily="18" charset="0"/>
                <a:cs typeface="Times New Roman" panose="02020603050405020304" pitchFamily="18" charset="0"/>
              </a:rPr>
              <a:t>Kyegegwa Town Council, Kyegegwa </a:t>
            </a:r>
            <a:r>
              <a:rPr lang="en-US" sz="2000" dirty="0" smtClean="0">
                <a:latin typeface="Times New Roman" panose="02020603050405020304" pitchFamily="18" charset="0"/>
                <a:cs typeface="Times New Roman" panose="02020603050405020304" pitchFamily="18" charset="0"/>
              </a:rPr>
              <a:t>district </a:t>
            </a:r>
            <a:endParaRPr lang="en-US" sz="2000" b="1" dirty="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Ø"/>
            </a:pPr>
            <a:r>
              <a:rPr lang="en-US" sz="2000" b="1" dirty="0" smtClean="0">
                <a:latin typeface="Times New Roman" panose="02020603050405020304" pitchFamily="18" charset="0"/>
                <a:cs typeface="Times New Roman" panose="02020603050405020304" pitchFamily="18" charset="0"/>
              </a:rPr>
              <a:t>Specific Objectives</a:t>
            </a:r>
          </a:p>
          <a:p>
            <a:pPr>
              <a:lnSpc>
                <a:spcPct val="200000"/>
              </a:lnSpc>
            </a:pPr>
            <a:r>
              <a:rPr lang="en-US" sz="2000" dirty="0" smtClean="0">
                <a:latin typeface="Times New Roman" panose="02020603050405020304" pitchFamily="18" charset="0"/>
                <a:cs typeface="Times New Roman" panose="02020603050405020304" pitchFamily="18" charset="0"/>
              </a:rPr>
              <a:t>To ascertain knowledge, attitudes related to dog bites.</a:t>
            </a:r>
          </a:p>
          <a:p>
            <a:pPr>
              <a:lnSpc>
                <a:spcPct val="200000"/>
              </a:lnSpc>
            </a:pPr>
            <a:r>
              <a:rPr lang="en-US" sz="2000" dirty="0">
                <a:latin typeface="Times New Roman" panose="02020603050405020304" pitchFamily="18" charset="0"/>
                <a:cs typeface="Times New Roman" panose="02020603050405020304" pitchFamily="18" charset="0"/>
              </a:rPr>
              <a:t>To study the first aid measures used by the population  after dog bites</a:t>
            </a:r>
          </a:p>
          <a:p>
            <a:pPr>
              <a:lnSpc>
                <a:spcPct val="200000"/>
              </a:lnSpc>
            </a:pPr>
            <a:endParaRPr lang="en-US" sz="2000" dirty="0" smtClean="0">
              <a:latin typeface="Times New Roman" panose="02020603050405020304" pitchFamily="18" charset="0"/>
              <a:cs typeface="Times New Roman" panose="02020603050405020304" pitchFamily="18" charset="0"/>
            </a:endParaRPr>
          </a:p>
          <a:p>
            <a:pPr marL="0" indent="0">
              <a:lnSpc>
                <a:spcPct val="200000"/>
              </a:lnSpc>
              <a:buNone/>
            </a:pPr>
            <a:endParaRPr lang="en-US" sz="2000" dirty="0" smtClean="0">
              <a:latin typeface="Times New Roman" panose="02020603050405020304" pitchFamily="18" charset="0"/>
              <a:cs typeface="Times New Roman" panose="02020603050405020304" pitchFamily="18" charset="0"/>
            </a:endParaRPr>
          </a:p>
          <a:p>
            <a:pPr>
              <a:lnSpc>
                <a:spcPct val="150000"/>
              </a:lnSpc>
            </a:pPr>
            <a:endParaRPr lang="en-US" sz="20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58AEFB2-3DAB-4B2B-952D-9944F394A17E}" type="slidenum">
              <a:rPr lang="en-US" smtClean="0"/>
              <a:t>6</a:t>
            </a:fld>
            <a:endParaRPr lang="en-US"/>
          </a:p>
        </p:txBody>
      </p:sp>
    </p:spTree>
    <p:extLst>
      <p:ext uri="{BB962C8B-B14F-4D97-AF65-F5344CB8AC3E}">
        <p14:creationId xmlns:p14="http://schemas.microsoft.com/office/powerpoint/2010/main" val="36425389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93074" y="487680"/>
            <a:ext cx="9701349" cy="461665"/>
          </a:xfrm>
          <a:prstGeom prst="rect">
            <a:avLst/>
          </a:prstGeom>
          <a:noFill/>
        </p:spPr>
        <p:txBody>
          <a:bodyPr wrap="square" rtlCol="0">
            <a:spAutoFit/>
          </a:bodyPr>
          <a:lstStyle/>
          <a:p>
            <a:r>
              <a:rPr lang="en-US" sz="2400" b="1" dirty="0" smtClean="0">
                <a:latin typeface="Times New Roman" panose="02020603050405020304" pitchFamily="18" charset="0"/>
                <a:cs typeface="Times New Roman" panose="02020603050405020304" pitchFamily="18" charset="0"/>
              </a:rPr>
              <a:t>Map of Kyegegwa District  showing kyegegwa Town Council  Study Area</a:t>
            </a:r>
            <a:endParaRPr lang="en-US" sz="2400" b="1"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0964" y="1169181"/>
            <a:ext cx="5842860" cy="5571857"/>
          </a:xfrm>
          <a:prstGeom prst="rect">
            <a:avLst/>
          </a:prstGeom>
          <a:ln w="76200">
            <a:solidFill>
              <a:schemeClr val="tx1"/>
            </a:solidFill>
          </a:ln>
        </p:spPr>
      </p:pic>
      <p:pic>
        <p:nvPicPr>
          <p:cNvPr id="5" name="Picture 4" descr="C:\Users\DAVID\Pictures\Study Area- Dog bites.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85302" y="1100380"/>
            <a:ext cx="5432156" cy="5517396"/>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cxnSp>
        <p:nvCxnSpPr>
          <p:cNvPr id="6" name="Straight Arrow Connector 5"/>
          <p:cNvCxnSpPr/>
          <p:nvPr/>
        </p:nvCxnSpPr>
        <p:spPr>
          <a:xfrm flipV="1">
            <a:off x="3673098" y="1580828"/>
            <a:ext cx="4703736" cy="22240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3789336" y="4324027"/>
            <a:ext cx="3866827" cy="1704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658AEFB2-3DAB-4B2B-952D-9944F394A17E}" type="slidenum">
              <a:rPr lang="en-US" smtClean="0"/>
              <a:t>7</a:t>
            </a:fld>
            <a:endParaRPr lang="en-US"/>
          </a:p>
        </p:txBody>
      </p:sp>
    </p:spTree>
    <p:extLst>
      <p:ext uri="{BB962C8B-B14F-4D97-AF65-F5344CB8AC3E}">
        <p14:creationId xmlns:p14="http://schemas.microsoft.com/office/powerpoint/2010/main" val="502068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62473"/>
          </a:xfrm>
        </p:spPr>
        <p:txBody>
          <a:bodyPr>
            <a:normAutofit/>
          </a:bodyPr>
          <a:lstStyle/>
          <a:p>
            <a:pPr algn="ctr"/>
            <a:r>
              <a:rPr lang="en-US" sz="2400" b="1" dirty="0" smtClean="0">
                <a:latin typeface="Times New Roman" panose="02020603050405020304" pitchFamily="18" charset="0"/>
                <a:cs typeface="Times New Roman" panose="02020603050405020304" pitchFamily="18" charset="0"/>
              </a:rPr>
              <a:t>Methods </a:t>
            </a:r>
            <a:endParaRPr lang="en-US" sz="2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90557" y="522514"/>
            <a:ext cx="11901443" cy="6335485"/>
          </a:xfrm>
        </p:spPr>
        <p:txBody>
          <a:bodyPr>
            <a:noAutofit/>
          </a:bodyPr>
          <a:lstStyle/>
          <a:p>
            <a:pPr>
              <a:lnSpc>
                <a:spcPct val="20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Community based cross-sectional study on dog bites and its management  was conducted in 4 wards of Kyegegwa Town Council,  Kyegegwa District </a:t>
            </a:r>
          </a:p>
          <a:p>
            <a:pPr>
              <a:lnSpc>
                <a:spcPct val="20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A Semi-structured Questionnaire- Using </a:t>
            </a:r>
            <a:r>
              <a:rPr lang="en-US" sz="2000" dirty="0" smtClean="0">
                <a:latin typeface="Times New Roman" panose="02020603050405020304" pitchFamily="18" charset="0"/>
                <a:cs typeface="Times New Roman" panose="02020603050405020304" pitchFamily="18" charset="0"/>
              </a:rPr>
              <a:t>Random sampling of participant in different wards parts of  Kyegegwa Town councils</a:t>
            </a:r>
          </a:p>
          <a:p>
            <a:pPr>
              <a:lnSpc>
                <a:spcPct val="20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Yamane </a:t>
            </a:r>
            <a:r>
              <a:rPr lang="en-US" sz="2000" dirty="0">
                <a:latin typeface="Times New Roman" panose="02020603050405020304" pitchFamily="18" charset="0"/>
                <a:cs typeface="Times New Roman" panose="02020603050405020304" pitchFamily="18" charset="0"/>
              </a:rPr>
              <a:t>Formula was determine the sample </a:t>
            </a:r>
            <a:r>
              <a:rPr lang="en-US" sz="2000" dirty="0" smtClean="0">
                <a:latin typeface="Times New Roman" panose="02020603050405020304" pitchFamily="18" charset="0"/>
                <a:cs typeface="Times New Roman" panose="02020603050405020304" pitchFamily="18" charset="0"/>
              </a:rPr>
              <a:t>size </a:t>
            </a:r>
            <a:r>
              <a:rPr lang="en-US" sz="2000" dirty="0">
                <a:latin typeface="Times New Roman" panose="02020603050405020304" pitchFamily="18" charset="0"/>
                <a:cs typeface="Times New Roman" panose="02020603050405020304" pitchFamily="18" charset="0"/>
              </a:rPr>
              <a:t>taking 95% confidence </a:t>
            </a:r>
            <a:r>
              <a:rPr lang="en-US" sz="2000" dirty="0" smtClean="0">
                <a:latin typeface="Times New Roman" panose="02020603050405020304" pitchFamily="18" charset="0"/>
                <a:cs typeface="Times New Roman" panose="02020603050405020304" pitchFamily="18" charset="0"/>
              </a:rPr>
              <a:t>level, </a:t>
            </a:r>
            <a:r>
              <a:rPr lang="en-US" sz="2000" dirty="0">
                <a:latin typeface="Times New Roman" panose="02020603050405020304" pitchFamily="18" charset="0"/>
                <a:cs typeface="Times New Roman" panose="02020603050405020304" pitchFamily="18" charset="0"/>
              </a:rPr>
              <a:t>Where; n is the sample size </a:t>
            </a:r>
          </a:p>
          <a:p>
            <a:pPr marL="0" indent="0">
              <a:lnSpc>
                <a:spcPct val="200000"/>
              </a:lnSpc>
              <a:buNone/>
            </a:pPr>
            <a:r>
              <a:rPr lang="en-US" sz="2000" dirty="0">
                <a:latin typeface="Times New Roman" panose="02020603050405020304" pitchFamily="18" charset="0"/>
                <a:cs typeface="Times New Roman" panose="02020603050405020304" pitchFamily="18" charset="0"/>
              </a:rPr>
              <a:t>N, is the population</a:t>
            </a:r>
          </a:p>
          <a:p>
            <a:pPr marL="0" indent="0">
              <a:lnSpc>
                <a:spcPct val="200000"/>
              </a:lnSpc>
              <a:buNone/>
            </a:pPr>
            <a:r>
              <a:rPr lang="en-US" sz="2000" dirty="0">
                <a:latin typeface="Times New Roman" panose="02020603050405020304" pitchFamily="18" charset="0"/>
                <a:cs typeface="Times New Roman" panose="02020603050405020304" pitchFamily="18" charset="0"/>
              </a:rPr>
              <a:t>e, is an acceptable margin of error</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Ø"/>
            </a:pPr>
            <a:endParaRPr lang="en-US" sz="2000" dirty="0" smtClean="0">
              <a:latin typeface="Times New Roman" panose="02020603050405020304" pitchFamily="18" charset="0"/>
              <a:cs typeface="Times New Roman" panose="02020603050405020304" pitchFamily="18" charset="0"/>
            </a:endParaRPr>
          </a:p>
          <a:p>
            <a:pPr marL="0" indent="0">
              <a:lnSpc>
                <a:spcPct val="170000"/>
              </a:lnSpc>
              <a:buNone/>
            </a:pPr>
            <a:endParaRPr lang="en-US" sz="2000" b="1" dirty="0" smtClean="0">
              <a:latin typeface="Times New Roman" panose="02020603050405020304" pitchFamily="18" charset="0"/>
              <a:cs typeface="Times New Roman" panose="02020603050405020304" pitchFamily="18" charset="0"/>
            </a:endParaRPr>
          </a:p>
          <a:p>
            <a:pPr marL="0" indent="0">
              <a:lnSpc>
                <a:spcPct val="170000"/>
              </a:lnSpc>
              <a:buNone/>
            </a:pPr>
            <a:endParaRPr lang="en-US" sz="2000" dirty="0" smtClean="0">
              <a:latin typeface="Times New Roman" panose="02020603050405020304" pitchFamily="18" charset="0"/>
              <a:cs typeface="Times New Roman" panose="02020603050405020304" pitchFamily="18" charset="0"/>
            </a:endParaRPr>
          </a:p>
          <a:p>
            <a:pPr marL="0" indent="0">
              <a:lnSpc>
                <a:spcPct val="170000"/>
              </a:lnSpc>
              <a:buNone/>
            </a:pPr>
            <a:endParaRPr lang="en-US" sz="2000" dirty="0" smtClean="0">
              <a:latin typeface="Times New Roman" panose="02020603050405020304" pitchFamily="18" charset="0"/>
              <a:cs typeface="Times New Roman" panose="02020603050405020304" pitchFamily="18" charset="0"/>
            </a:endParaRPr>
          </a:p>
        </p:txBody>
      </p:sp>
      <p:sp>
        <p:nvSpPr>
          <p:cNvPr id="7" name="Rectangle 5"/>
          <p:cNvSpPr>
            <a:spLocks noChangeArrowheads="1"/>
          </p:cNvSpPr>
          <p:nvPr/>
        </p:nvSpPr>
        <p:spPr bwMode="auto">
          <a:xfrm>
            <a:off x="0" y="-17621"/>
            <a:ext cx="121920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9" name="Rectangle 6"/>
          <p:cNvSpPr>
            <a:spLocks noChangeArrowheads="1"/>
          </p:cNvSpPr>
          <p:nvPr/>
        </p:nvSpPr>
        <p:spPr bwMode="auto">
          <a:xfrm>
            <a:off x="0" y="157118"/>
            <a:ext cx="12192000"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MathJax_Main"/>
                <a:ea typeface="Times New Roman" panose="02020603050405020304" pitchFamily="18" charset="0"/>
                <a:cs typeface="Times New Roman" panose="02020603050405020304" pitchFamily="18" charset="0"/>
              </a:rPr>
              <a:t>         </a:t>
            </a:r>
            <a:endParaRPr kumimoji="0" 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50585" y="3989359"/>
            <a:ext cx="3073436" cy="1642823"/>
          </a:xfrm>
          <a:prstGeom prst="rect">
            <a:avLst/>
          </a:prstGeom>
        </p:spPr>
      </p:pic>
      <p:sp>
        <p:nvSpPr>
          <p:cNvPr id="4" name="Slide Number Placeholder 3"/>
          <p:cNvSpPr>
            <a:spLocks noGrp="1"/>
          </p:cNvSpPr>
          <p:nvPr>
            <p:ph type="sldNum" sz="quarter" idx="12"/>
          </p:nvPr>
        </p:nvSpPr>
        <p:spPr/>
        <p:txBody>
          <a:bodyPr/>
          <a:lstStyle/>
          <a:p>
            <a:fld id="{658AEFB2-3DAB-4B2B-952D-9944F394A17E}" type="slidenum">
              <a:rPr lang="en-US" smtClean="0"/>
              <a:t>8</a:t>
            </a:fld>
            <a:endParaRPr lang="en-US"/>
          </a:p>
        </p:txBody>
      </p:sp>
    </p:spTree>
    <p:extLst>
      <p:ext uri="{BB962C8B-B14F-4D97-AF65-F5344CB8AC3E}">
        <p14:creationId xmlns:p14="http://schemas.microsoft.com/office/powerpoint/2010/main" val="33223560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701" y="0"/>
            <a:ext cx="10515600" cy="470019"/>
          </a:xfrm>
        </p:spPr>
        <p:txBody>
          <a:bodyPr>
            <a:normAutofit/>
          </a:bodyPr>
          <a:lstStyle/>
          <a:p>
            <a:pPr algn="ctr"/>
            <a:r>
              <a:rPr lang="en-US" sz="2400" b="1" dirty="0" smtClean="0">
                <a:latin typeface="Times New Roman" panose="02020603050405020304" pitchFamily="18" charset="0"/>
                <a:cs typeface="Times New Roman" panose="02020603050405020304" pitchFamily="18" charset="0"/>
              </a:rPr>
              <a:t>contind…</a:t>
            </a:r>
            <a:endParaRPr lang="en-US" sz="2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09353" y="470019"/>
            <a:ext cx="11128948" cy="6387981"/>
          </a:xfrm>
        </p:spPr>
        <p:txBody>
          <a:bodyPr>
            <a:normAutofit/>
          </a:bodyPr>
          <a:lstStyle/>
          <a:p>
            <a:pPr>
              <a:lnSpc>
                <a:spcPct val="20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A </a:t>
            </a:r>
            <a:r>
              <a:rPr lang="en-US" sz="2000" dirty="0">
                <a:latin typeface="Times New Roman" panose="02020603050405020304" pitchFamily="18" charset="0"/>
                <a:cs typeface="Times New Roman" panose="02020603050405020304" pitchFamily="18" charset="0"/>
              </a:rPr>
              <a:t>total  no of 206 respondents were surveyed using a pre – designed and  pretested semi-structured questionnaire with sections of socio-demographics, Knowledge, attitude and practices regarding Dog bites and its </a:t>
            </a:r>
            <a:r>
              <a:rPr lang="en-US" sz="2000" dirty="0" smtClean="0">
                <a:latin typeface="Times New Roman" panose="02020603050405020304" pitchFamily="18" charset="0"/>
                <a:cs typeface="Times New Roman" panose="02020603050405020304" pitchFamily="18" charset="0"/>
              </a:rPr>
              <a:t>management</a:t>
            </a:r>
          </a:p>
          <a:p>
            <a:pPr>
              <a:lnSpc>
                <a:spcPct val="20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After explanation the purpose of the study, a verbal consent was obtained from each respondent before start of the </a:t>
            </a:r>
            <a:r>
              <a:rPr lang="en-US" sz="2000" dirty="0" smtClean="0">
                <a:latin typeface="Times New Roman" panose="02020603050405020304" pitchFamily="18" charset="0"/>
                <a:cs typeface="Times New Roman" panose="02020603050405020304" pitchFamily="18" charset="0"/>
              </a:rPr>
              <a:t>interview</a:t>
            </a:r>
          </a:p>
          <a:p>
            <a:pPr>
              <a:lnSpc>
                <a:spcPct val="20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For confidentiality purpose, all the questionnaire we recorded and kept under lock</a:t>
            </a:r>
          </a:p>
          <a:p>
            <a:pPr marL="0" indent="0">
              <a:lnSpc>
                <a:spcPct val="200000"/>
              </a:lnSpc>
              <a:buNone/>
            </a:pPr>
            <a:endParaRPr lang="en-US" sz="2000" dirty="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Ø"/>
            </a:pPr>
            <a:endParaRPr lang="en-US" sz="2000" dirty="0"/>
          </a:p>
          <a:p>
            <a:pPr>
              <a:lnSpc>
                <a:spcPct val="200000"/>
              </a:lnSpc>
              <a:buFont typeface="Wingdings" panose="05000000000000000000" pitchFamily="2" charset="2"/>
              <a:buChar char="Ø"/>
            </a:pPr>
            <a:endParaRPr lang="en-US" sz="2000" dirty="0">
              <a:latin typeface="Times New Roman" panose="02020603050405020304" pitchFamily="18" charset="0"/>
              <a:cs typeface="Times New Roman" panose="02020603050405020304" pitchFamily="18" charset="0"/>
            </a:endParaRPr>
          </a:p>
          <a:p>
            <a:pPr marL="0" indent="0">
              <a:lnSpc>
                <a:spcPct val="170000"/>
              </a:lnSpc>
              <a:buNone/>
            </a:pPr>
            <a:endParaRPr lang="en-US" sz="2000" dirty="0" smtClean="0">
              <a:latin typeface="Times New Roman" panose="02020603050405020304" pitchFamily="18" charset="0"/>
              <a:cs typeface="Times New Roman" panose="02020603050405020304" pitchFamily="18" charset="0"/>
            </a:endParaRPr>
          </a:p>
          <a:p>
            <a:pPr marL="0" indent="0">
              <a:lnSpc>
                <a:spcPct val="170000"/>
              </a:lnSpc>
              <a:buNone/>
            </a:pPr>
            <a:endParaRPr lang="en-US" sz="2000" dirty="0">
              <a:latin typeface="Times New Roman" panose="02020603050405020304" pitchFamily="18" charset="0"/>
              <a:cs typeface="Times New Roman" panose="02020603050405020304" pitchFamily="18" charset="0"/>
            </a:endParaRPr>
          </a:p>
          <a:p>
            <a:pPr marL="0" indent="0">
              <a:lnSpc>
                <a:spcPct val="170000"/>
              </a:lnSpc>
              <a:buNone/>
            </a:pPr>
            <a:endParaRPr lang="en-US"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58AEFB2-3DAB-4B2B-952D-9944F394A17E}" type="slidenum">
              <a:rPr lang="en-US" smtClean="0"/>
              <a:t>9</a:t>
            </a:fld>
            <a:endParaRPr lang="en-US"/>
          </a:p>
        </p:txBody>
      </p:sp>
    </p:spTree>
    <p:extLst>
      <p:ext uri="{BB962C8B-B14F-4D97-AF65-F5344CB8AC3E}">
        <p14:creationId xmlns:p14="http://schemas.microsoft.com/office/powerpoint/2010/main" val="35909469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David Ainebyona PROJECT PROPOSAL</Template>
  <TotalTime>1762</TotalTime>
  <Words>2048</Words>
  <Application>Microsoft Office PowerPoint</Application>
  <PresentationFormat>Widescreen</PresentationFormat>
  <Paragraphs>285</Paragraphs>
  <Slides>24</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Calibri Light</vt:lpstr>
      <vt:lpstr>MathJax_Main</vt:lpstr>
      <vt:lpstr>Times New Roman</vt:lpstr>
      <vt:lpstr>Wingdings</vt:lpstr>
      <vt:lpstr>Office Theme</vt:lpstr>
      <vt:lpstr>PowerPoint Presentation</vt:lpstr>
      <vt:lpstr>Background</vt:lpstr>
      <vt:lpstr> contind…..</vt:lpstr>
      <vt:lpstr>Problem statement</vt:lpstr>
      <vt:lpstr>Justification</vt:lpstr>
      <vt:lpstr>Objectives</vt:lpstr>
      <vt:lpstr>PowerPoint Presentation</vt:lpstr>
      <vt:lpstr>Methods </vt:lpstr>
      <vt:lpstr>contind…</vt:lpstr>
      <vt:lpstr>contind…</vt:lpstr>
      <vt:lpstr>A pie chart showing Demographics according to Age and sex</vt:lpstr>
      <vt:lpstr> contind….</vt:lpstr>
      <vt:lpstr>Pie charts showing knowledge on post bite management</vt:lpstr>
      <vt:lpstr>contind...</vt:lpstr>
      <vt:lpstr>Pie charts showing attitude of post bite management among respondents</vt:lpstr>
      <vt:lpstr> contind….</vt:lpstr>
      <vt:lpstr>A graph showing the measures taken at home after dog bite </vt:lpstr>
      <vt:lpstr>Discussions</vt:lpstr>
      <vt:lpstr>Contind…. </vt:lpstr>
      <vt:lpstr>Conclusions</vt:lpstr>
      <vt:lpstr>Recommendations</vt:lpstr>
      <vt:lpstr>Acknowledgments</vt:lpstr>
      <vt:lpstr>References</vt:lpstr>
      <vt:lpstr>References Contind….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Windows User</cp:lastModifiedBy>
  <cp:revision>178</cp:revision>
  <dcterms:created xsi:type="dcterms:W3CDTF">2024-06-06T19:17:12Z</dcterms:created>
  <dcterms:modified xsi:type="dcterms:W3CDTF">2024-11-06T10:06:04Z</dcterms:modified>
</cp:coreProperties>
</file>